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</p:sldIdLst>
  <p:sldSz cx="10383838" cy="72548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36" d="100"/>
          <a:sy n="136" d="100"/>
        </p:scale>
        <p:origin x="402" y="-15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SCOPE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2022년</c:v>
                </c:pt>
                <c:pt idx="1">
                  <c:v>2023년</c:v>
                </c:pt>
                <c:pt idx="2">
                  <c:v>2024년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D-440B-AC8D-61E34E5354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SCOPE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2022년</c:v>
                </c:pt>
                <c:pt idx="1">
                  <c:v>2023년</c:v>
                </c:pt>
                <c:pt idx="2">
                  <c:v>2024년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6D-440B-AC8D-61E34E5354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SCOPE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2022년</c:v>
                </c:pt>
                <c:pt idx="1">
                  <c:v>2023년</c:v>
                </c:pt>
                <c:pt idx="2">
                  <c:v>2024년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6D-440B-AC8D-61E34E535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7940335"/>
        <c:axId val="1747944655"/>
      </c:barChart>
      <c:catAx>
        <c:axId val="174794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47944655"/>
        <c:crosses val="autoZero"/>
        <c:auto val="1"/>
        <c:lblAlgn val="ctr"/>
        <c:lblOffset val="100"/>
        <c:noMultiLvlLbl val="0"/>
      </c:catAx>
      <c:valAx>
        <c:axId val="1747944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4794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dirty="0"/>
              <a:t>에너지원 소비량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경유(지게차,차량)-L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1월</c:v>
                </c:pt>
                <c:pt idx="1">
                  <c:v>2월</c:v>
                </c:pt>
                <c:pt idx="2">
                  <c:v>3월</c:v>
                </c:pt>
                <c:pt idx="3">
                  <c:v>4월</c:v>
                </c:pt>
                <c:pt idx="4">
                  <c:v>5월</c:v>
                </c:pt>
                <c:pt idx="5">
                  <c:v>6월</c:v>
                </c:pt>
                <c:pt idx="6">
                  <c:v>7월</c:v>
                </c:pt>
                <c:pt idx="7">
                  <c:v>8월</c:v>
                </c:pt>
                <c:pt idx="8">
                  <c:v>9월</c:v>
                </c:pt>
                <c:pt idx="9">
                  <c:v>10월</c:v>
                </c:pt>
                <c:pt idx="10">
                  <c:v>11월</c:v>
                </c:pt>
                <c:pt idx="11">
                  <c:v>12월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119</c:v>
                </c:pt>
                <c:pt idx="1">
                  <c:v>102</c:v>
                </c:pt>
                <c:pt idx="2">
                  <c:v>112</c:v>
                </c:pt>
                <c:pt idx="3">
                  <c:v>109</c:v>
                </c:pt>
                <c:pt idx="4">
                  <c:v>168</c:v>
                </c:pt>
                <c:pt idx="5">
                  <c:v>182</c:v>
                </c:pt>
                <c:pt idx="6">
                  <c:v>182</c:v>
                </c:pt>
                <c:pt idx="7">
                  <c:v>173</c:v>
                </c:pt>
                <c:pt idx="8">
                  <c:v>121</c:v>
                </c:pt>
                <c:pt idx="9">
                  <c:v>116</c:v>
                </c:pt>
                <c:pt idx="10">
                  <c:v>124</c:v>
                </c:pt>
                <c:pt idx="11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67-4E3F-BD9C-653BD272B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7936015"/>
        <c:axId val="1747937455"/>
      </c:barChart>
      <c:catAx>
        <c:axId val="1747936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47937455"/>
        <c:crosses val="autoZero"/>
        <c:auto val="1"/>
        <c:lblAlgn val="ctr"/>
        <c:lblOffset val="100"/>
        <c:noMultiLvlLbl val="0"/>
      </c:catAx>
      <c:valAx>
        <c:axId val="1747937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47936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dirty="0"/>
              <a:t>에너지원 소비량</a:t>
            </a:r>
            <a:endParaRPr lang="en-US" altLang="ko-K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3.3268502396714993E-2"/>
          <c:y val="0.16424242424242425"/>
          <c:w val="0.94312364665354331"/>
          <c:h val="0.63724981996529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전기-MWh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1월</c:v>
                </c:pt>
                <c:pt idx="1">
                  <c:v>2월</c:v>
                </c:pt>
                <c:pt idx="2">
                  <c:v>3월</c:v>
                </c:pt>
                <c:pt idx="3">
                  <c:v>4월</c:v>
                </c:pt>
                <c:pt idx="4">
                  <c:v>5월</c:v>
                </c:pt>
                <c:pt idx="5">
                  <c:v>6월</c:v>
                </c:pt>
                <c:pt idx="6">
                  <c:v>7월</c:v>
                </c:pt>
                <c:pt idx="7">
                  <c:v>8월</c:v>
                </c:pt>
                <c:pt idx="8">
                  <c:v>9월</c:v>
                </c:pt>
                <c:pt idx="9">
                  <c:v>10월</c:v>
                </c:pt>
                <c:pt idx="10">
                  <c:v>11월</c:v>
                </c:pt>
                <c:pt idx="11">
                  <c:v>12월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64</c:v>
                </c:pt>
                <c:pt idx="1">
                  <c:v>63</c:v>
                </c:pt>
                <c:pt idx="2">
                  <c:v>60</c:v>
                </c:pt>
                <c:pt idx="3">
                  <c:v>70</c:v>
                </c:pt>
                <c:pt idx="4">
                  <c:v>61</c:v>
                </c:pt>
                <c:pt idx="5">
                  <c:v>62</c:v>
                </c:pt>
                <c:pt idx="6">
                  <c:v>68</c:v>
                </c:pt>
                <c:pt idx="7">
                  <c:v>60</c:v>
                </c:pt>
                <c:pt idx="8">
                  <c:v>67</c:v>
                </c:pt>
                <c:pt idx="9">
                  <c:v>60</c:v>
                </c:pt>
                <c:pt idx="10">
                  <c:v>61</c:v>
                </c:pt>
                <c:pt idx="1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74-43E1-9718-2432E05C7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3453551"/>
        <c:axId val="1753457871"/>
      </c:barChart>
      <c:catAx>
        <c:axId val="1753453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53457871"/>
        <c:crosses val="autoZero"/>
        <c:auto val="1"/>
        <c:lblAlgn val="ctr"/>
        <c:lblOffset val="100"/>
        <c:noMultiLvlLbl val="0"/>
      </c:catAx>
      <c:valAx>
        <c:axId val="1753457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53453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848521562236232"/>
          <c:y val="0.90491182180994501"/>
          <c:w val="0.14179134065068891"/>
          <c:h val="7.45402329845755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도시가스 LNG -m3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1월</c:v>
                </c:pt>
                <c:pt idx="1">
                  <c:v>2월</c:v>
                </c:pt>
                <c:pt idx="2">
                  <c:v>3월</c:v>
                </c:pt>
                <c:pt idx="3">
                  <c:v>4월</c:v>
                </c:pt>
                <c:pt idx="4">
                  <c:v>5월</c:v>
                </c:pt>
                <c:pt idx="5">
                  <c:v>6월</c:v>
                </c:pt>
                <c:pt idx="6">
                  <c:v>7월</c:v>
                </c:pt>
                <c:pt idx="7">
                  <c:v>8월</c:v>
                </c:pt>
                <c:pt idx="8">
                  <c:v>9월</c:v>
                </c:pt>
                <c:pt idx="9">
                  <c:v>10월</c:v>
                </c:pt>
                <c:pt idx="10">
                  <c:v>11월</c:v>
                </c:pt>
                <c:pt idx="11">
                  <c:v>12월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33859</c:v>
                </c:pt>
                <c:pt idx="1">
                  <c:v>37828</c:v>
                </c:pt>
                <c:pt idx="2">
                  <c:v>31239</c:v>
                </c:pt>
                <c:pt idx="3">
                  <c:v>29637</c:v>
                </c:pt>
                <c:pt idx="4">
                  <c:v>32110</c:v>
                </c:pt>
                <c:pt idx="5">
                  <c:v>27229</c:v>
                </c:pt>
                <c:pt idx="6">
                  <c:v>27715</c:v>
                </c:pt>
                <c:pt idx="7">
                  <c:v>24682</c:v>
                </c:pt>
                <c:pt idx="8">
                  <c:v>22065</c:v>
                </c:pt>
                <c:pt idx="9">
                  <c:v>24198</c:v>
                </c:pt>
                <c:pt idx="10">
                  <c:v>32901</c:v>
                </c:pt>
                <c:pt idx="11">
                  <c:v>28732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8-4603-B14C-176FEA58B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3462191"/>
        <c:axId val="1753442511"/>
      </c:barChart>
      <c:catAx>
        <c:axId val="1753462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53442511"/>
        <c:crosses val="autoZero"/>
        <c:auto val="1"/>
        <c:lblAlgn val="ctr"/>
        <c:lblOffset val="100"/>
        <c:noMultiLvlLbl val="0"/>
      </c:catAx>
      <c:valAx>
        <c:axId val="1753442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53462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용수사용량-m3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1월</c:v>
                </c:pt>
                <c:pt idx="1">
                  <c:v>2월</c:v>
                </c:pt>
                <c:pt idx="2">
                  <c:v>3월</c:v>
                </c:pt>
                <c:pt idx="3">
                  <c:v>4월</c:v>
                </c:pt>
                <c:pt idx="4">
                  <c:v>5월</c:v>
                </c:pt>
                <c:pt idx="5">
                  <c:v>6월</c:v>
                </c:pt>
                <c:pt idx="6">
                  <c:v>7월</c:v>
                </c:pt>
                <c:pt idx="7">
                  <c:v>8월</c:v>
                </c:pt>
                <c:pt idx="8">
                  <c:v>9월</c:v>
                </c:pt>
                <c:pt idx="9">
                  <c:v>10월</c:v>
                </c:pt>
                <c:pt idx="10">
                  <c:v>11월</c:v>
                </c:pt>
                <c:pt idx="11">
                  <c:v>12월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423</c:v>
                </c:pt>
                <c:pt idx="1">
                  <c:v>521</c:v>
                </c:pt>
                <c:pt idx="2">
                  <c:v>518</c:v>
                </c:pt>
                <c:pt idx="3">
                  <c:v>458</c:v>
                </c:pt>
                <c:pt idx="4">
                  <c:v>621</c:v>
                </c:pt>
                <c:pt idx="5">
                  <c:v>437</c:v>
                </c:pt>
                <c:pt idx="6">
                  <c:v>538</c:v>
                </c:pt>
                <c:pt idx="7">
                  <c:v>461</c:v>
                </c:pt>
                <c:pt idx="8">
                  <c:v>449</c:v>
                </c:pt>
                <c:pt idx="9">
                  <c:v>619</c:v>
                </c:pt>
                <c:pt idx="10">
                  <c:v>449</c:v>
                </c:pt>
                <c:pt idx="11">
                  <c:v>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AA-4EEB-A2D1-62D63870C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7942255"/>
        <c:axId val="1747927375"/>
      </c:barChart>
      <c:catAx>
        <c:axId val="1747942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47927375"/>
        <c:crosses val="autoZero"/>
        <c:auto val="1"/>
        <c:lblAlgn val="ctr"/>
        <c:lblOffset val="100"/>
        <c:noMultiLvlLbl val="0"/>
      </c:catAx>
      <c:valAx>
        <c:axId val="1747927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47942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폐기물-ton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1월</c:v>
                </c:pt>
                <c:pt idx="1">
                  <c:v>2월</c:v>
                </c:pt>
                <c:pt idx="2">
                  <c:v>3월</c:v>
                </c:pt>
                <c:pt idx="3">
                  <c:v>4월</c:v>
                </c:pt>
                <c:pt idx="4">
                  <c:v>5월</c:v>
                </c:pt>
                <c:pt idx="5">
                  <c:v>6월</c:v>
                </c:pt>
                <c:pt idx="6">
                  <c:v>7월</c:v>
                </c:pt>
                <c:pt idx="7">
                  <c:v>8월</c:v>
                </c:pt>
                <c:pt idx="8">
                  <c:v>9월</c:v>
                </c:pt>
                <c:pt idx="9">
                  <c:v>10월</c:v>
                </c:pt>
                <c:pt idx="10">
                  <c:v>11월</c:v>
                </c:pt>
                <c:pt idx="11">
                  <c:v>12월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3.2</c:v>
                </c:pt>
                <c:pt idx="2">
                  <c:v>1.29</c:v>
                </c:pt>
                <c:pt idx="3">
                  <c:v>12.5</c:v>
                </c:pt>
                <c:pt idx="5">
                  <c:v>12.7</c:v>
                </c:pt>
                <c:pt idx="7">
                  <c:v>3</c:v>
                </c:pt>
                <c:pt idx="8">
                  <c:v>4.21</c:v>
                </c:pt>
                <c:pt idx="9">
                  <c:v>13.06</c:v>
                </c:pt>
                <c:pt idx="11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C3-4F57-A3BF-56BBA6BC2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5274511"/>
        <c:axId val="1905287951"/>
      </c:barChart>
      <c:catAx>
        <c:axId val="190527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05287951"/>
        <c:crosses val="autoZero"/>
        <c:auto val="1"/>
        <c:lblAlgn val="ctr"/>
        <c:lblOffset val="100"/>
        <c:noMultiLvlLbl val="0"/>
      </c:catAx>
      <c:valAx>
        <c:axId val="1905287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05274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87BAD-DD6B-4895-8965-03E4CD0CB179}" type="datetimeFigureOut">
              <a:rPr lang="ko-KR" altLang="en-US" smtClean="0"/>
              <a:t>2025-08-27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1241425"/>
            <a:ext cx="47942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C22B3-1D65-4A02-9ADB-BF35CEBA4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91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66" rtl="0" eaLnBrk="1" latinLnBrk="1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084" algn="l" defTabSz="914166" rtl="0" eaLnBrk="1" latinLnBrk="1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166" algn="l" defTabSz="914166" rtl="0" eaLnBrk="1" latinLnBrk="1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914166" rtl="0" eaLnBrk="1" latinLnBrk="1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331" algn="l" defTabSz="914166" rtl="0" eaLnBrk="1" latinLnBrk="1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414" algn="l" defTabSz="914166" rtl="0" eaLnBrk="1" latinLnBrk="1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497" algn="l" defTabSz="914166" rtl="0" eaLnBrk="1" latinLnBrk="1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914166" rtl="0" eaLnBrk="1" latinLnBrk="1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6663" algn="l" defTabSz="914166" rtl="0" eaLnBrk="1" latinLnBrk="1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788" y="1187315"/>
            <a:ext cx="8826262" cy="2525771"/>
          </a:xfrm>
        </p:spPr>
        <p:txBody>
          <a:bodyPr anchor="b"/>
          <a:lstStyle>
            <a:lvl1pPr algn="ctr">
              <a:defRPr sz="634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980" y="3810489"/>
            <a:ext cx="7787879" cy="1751582"/>
          </a:xfrm>
        </p:spPr>
        <p:txBody>
          <a:bodyPr/>
          <a:lstStyle>
            <a:lvl1pPr marL="0" indent="0" algn="ctr">
              <a:buNone/>
              <a:defRPr sz="2539"/>
            </a:lvl1pPr>
            <a:lvl2pPr marL="483672" indent="0" algn="ctr">
              <a:buNone/>
              <a:defRPr sz="2116"/>
            </a:lvl2pPr>
            <a:lvl3pPr marL="967344" indent="0" algn="ctr">
              <a:buNone/>
              <a:defRPr sz="1904"/>
            </a:lvl3pPr>
            <a:lvl4pPr marL="1451016" indent="0" algn="ctr">
              <a:buNone/>
              <a:defRPr sz="1693"/>
            </a:lvl4pPr>
            <a:lvl5pPr marL="1934688" indent="0" algn="ctr">
              <a:buNone/>
              <a:defRPr sz="1693"/>
            </a:lvl5pPr>
            <a:lvl6pPr marL="2418359" indent="0" algn="ctr">
              <a:buNone/>
              <a:defRPr sz="1693"/>
            </a:lvl6pPr>
            <a:lvl7pPr marL="2902031" indent="0" algn="ctr">
              <a:buNone/>
              <a:defRPr sz="1693"/>
            </a:lvl7pPr>
            <a:lvl8pPr marL="3385703" indent="0" algn="ctr">
              <a:buNone/>
              <a:defRPr sz="1693"/>
            </a:lvl8pPr>
            <a:lvl9pPr marL="3869375" indent="0" algn="ctr">
              <a:buNone/>
              <a:defRPr sz="1693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6051-DD3E-4742-9150-7A489D096893}" type="datetimeFigureOut">
              <a:rPr lang="ko-KR" altLang="en-US" smtClean="0"/>
              <a:t>2025-08-27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55ED-6C2D-492E-94C9-B9F987ACA0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33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6051-DD3E-4742-9150-7A489D096893}" type="datetimeFigureOut">
              <a:rPr lang="ko-KR" altLang="en-US" smtClean="0"/>
              <a:t>2025-08-27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55ED-6C2D-492E-94C9-B9F987ACA0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60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0935" y="386255"/>
            <a:ext cx="2239015" cy="614817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3890" y="386255"/>
            <a:ext cx="6587247" cy="614817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6051-DD3E-4742-9150-7A489D096893}" type="datetimeFigureOut">
              <a:rPr lang="ko-KR" altLang="en-US" smtClean="0"/>
              <a:t>2025-08-27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55ED-6C2D-492E-94C9-B9F987ACA0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770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6051-DD3E-4742-9150-7A489D096893}" type="datetimeFigureOut">
              <a:rPr lang="ko-KR" altLang="en-US" smtClean="0"/>
              <a:t>2025-08-27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55ED-6C2D-492E-94C9-B9F987ACA0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026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481" y="1808683"/>
            <a:ext cx="8956060" cy="3017826"/>
          </a:xfrm>
        </p:spPr>
        <p:txBody>
          <a:bodyPr anchor="b"/>
          <a:lstStyle>
            <a:lvl1pPr>
              <a:defRPr sz="634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481" y="4855059"/>
            <a:ext cx="8956060" cy="1587003"/>
          </a:xfrm>
        </p:spPr>
        <p:txBody>
          <a:bodyPr/>
          <a:lstStyle>
            <a:lvl1pPr marL="0" indent="0">
              <a:buNone/>
              <a:defRPr sz="2539">
                <a:solidFill>
                  <a:schemeClr val="tx1"/>
                </a:solidFill>
              </a:defRPr>
            </a:lvl1pPr>
            <a:lvl2pPr marL="483672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2pPr>
            <a:lvl3pPr marL="967344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3pPr>
            <a:lvl4pPr marL="1451016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4pPr>
            <a:lvl5pPr marL="1934688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5pPr>
            <a:lvl6pPr marL="2418359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6pPr>
            <a:lvl7pPr marL="2902031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7pPr>
            <a:lvl8pPr marL="3385703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8pPr>
            <a:lvl9pPr marL="3869375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6051-DD3E-4742-9150-7A489D096893}" type="datetimeFigureOut">
              <a:rPr lang="ko-KR" altLang="en-US" smtClean="0"/>
              <a:t>2025-08-27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55ED-6C2D-492E-94C9-B9F987ACA0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74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3889" y="1931274"/>
            <a:ext cx="4413131" cy="460315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6818" y="1931274"/>
            <a:ext cx="4413131" cy="460315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6051-DD3E-4742-9150-7A489D096893}" type="datetimeFigureOut">
              <a:rPr lang="ko-KR" altLang="en-US" smtClean="0"/>
              <a:t>2025-08-27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55ED-6C2D-492E-94C9-B9F987ACA0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0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41" y="386256"/>
            <a:ext cx="8956060" cy="140227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242" y="1778453"/>
            <a:ext cx="4392850" cy="871592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672" indent="0">
              <a:buNone/>
              <a:defRPr sz="2116" b="1"/>
            </a:lvl2pPr>
            <a:lvl3pPr marL="967344" indent="0">
              <a:buNone/>
              <a:defRPr sz="1904" b="1"/>
            </a:lvl3pPr>
            <a:lvl4pPr marL="1451016" indent="0">
              <a:buNone/>
              <a:defRPr sz="1693" b="1"/>
            </a:lvl4pPr>
            <a:lvl5pPr marL="1934688" indent="0">
              <a:buNone/>
              <a:defRPr sz="1693" b="1"/>
            </a:lvl5pPr>
            <a:lvl6pPr marL="2418359" indent="0">
              <a:buNone/>
              <a:defRPr sz="1693" b="1"/>
            </a:lvl6pPr>
            <a:lvl7pPr marL="2902031" indent="0">
              <a:buNone/>
              <a:defRPr sz="1693" b="1"/>
            </a:lvl7pPr>
            <a:lvl8pPr marL="3385703" indent="0">
              <a:buNone/>
              <a:defRPr sz="1693" b="1"/>
            </a:lvl8pPr>
            <a:lvl9pPr marL="3869375" indent="0">
              <a:buNone/>
              <a:defRPr sz="1693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242" y="2650045"/>
            <a:ext cx="4392850" cy="389781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6818" y="1778453"/>
            <a:ext cx="4414484" cy="871592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672" indent="0">
              <a:buNone/>
              <a:defRPr sz="2116" b="1"/>
            </a:lvl2pPr>
            <a:lvl3pPr marL="967344" indent="0">
              <a:buNone/>
              <a:defRPr sz="1904" b="1"/>
            </a:lvl3pPr>
            <a:lvl4pPr marL="1451016" indent="0">
              <a:buNone/>
              <a:defRPr sz="1693" b="1"/>
            </a:lvl4pPr>
            <a:lvl5pPr marL="1934688" indent="0">
              <a:buNone/>
              <a:defRPr sz="1693" b="1"/>
            </a:lvl5pPr>
            <a:lvl6pPr marL="2418359" indent="0">
              <a:buNone/>
              <a:defRPr sz="1693" b="1"/>
            </a:lvl6pPr>
            <a:lvl7pPr marL="2902031" indent="0">
              <a:buNone/>
              <a:defRPr sz="1693" b="1"/>
            </a:lvl7pPr>
            <a:lvl8pPr marL="3385703" indent="0">
              <a:buNone/>
              <a:defRPr sz="1693" b="1"/>
            </a:lvl8pPr>
            <a:lvl9pPr marL="3869375" indent="0">
              <a:buNone/>
              <a:defRPr sz="1693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6818" y="2650045"/>
            <a:ext cx="4414484" cy="389781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6051-DD3E-4742-9150-7A489D096893}" type="datetimeFigureOut">
              <a:rPr lang="ko-KR" altLang="en-US" smtClean="0"/>
              <a:t>2025-08-27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55ED-6C2D-492E-94C9-B9F987ACA0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9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6051-DD3E-4742-9150-7A489D096893}" type="datetimeFigureOut">
              <a:rPr lang="ko-KR" altLang="en-US" smtClean="0"/>
              <a:t>2025-08-27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55ED-6C2D-492E-94C9-B9F987ACA0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92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6051-DD3E-4742-9150-7A489D096893}" type="datetimeFigureOut">
              <a:rPr lang="ko-KR" altLang="en-US" smtClean="0"/>
              <a:t>2025-08-27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55ED-6C2D-492E-94C9-B9F987ACA0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8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41" y="483658"/>
            <a:ext cx="3349058" cy="1692804"/>
          </a:xfrm>
        </p:spPr>
        <p:txBody>
          <a:bodyPr anchor="b"/>
          <a:lstStyle>
            <a:lvl1pPr>
              <a:defRPr sz="338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484" y="1044569"/>
            <a:ext cx="5256818" cy="5155663"/>
          </a:xfrm>
        </p:spPr>
        <p:txBody>
          <a:bodyPr/>
          <a:lstStyle>
            <a:lvl1pPr>
              <a:defRPr sz="3385"/>
            </a:lvl1pPr>
            <a:lvl2pPr>
              <a:defRPr sz="2962"/>
            </a:lvl2pPr>
            <a:lvl3pPr>
              <a:defRPr sz="2539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241" y="2176463"/>
            <a:ext cx="3349058" cy="4032166"/>
          </a:xfrm>
        </p:spPr>
        <p:txBody>
          <a:bodyPr/>
          <a:lstStyle>
            <a:lvl1pPr marL="0" indent="0">
              <a:buNone/>
              <a:defRPr sz="1693"/>
            </a:lvl1pPr>
            <a:lvl2pPr marL="483672" indent="0">
              <a:buNone/>
              <a:defRPr sz="1481"/>
            </a:lvl2pPr>
            <a:lvl3pPr marL="967344" indent="0">
              <a:buNone/>
              <a:defRPr sz="1269"/>
            </a:lvl3pPr>
            <a:lvl4pPr marL="1451016" indent="0">
              <a:buNone/>
              <a:defRPr sz="1058"/>
            </a:lvl4pPr>
            <a:lvl5pPr marL="1934688" indent="0">
              <a:buNone/>
              <a:defRPr sz="1058"/>
            </a:lvl5pPr>
            <a:lvl6pPr marL="2418359" indent="0">
              <a:buNone/>
              <a:defRPr sz="1058"/>
            </a:lvl6pPr>
            <a:lvl7pPr marL="2902031" indent="0">
              <a:buNone/>
              <a:defRPr sz="1058"/>
            </a:lvl7pPr>
            <a:lvl8pPr marL="3385703" indent="0">
              <a:buNone/>
              <a:defRPr sz="1058"/>
            </a:lvl8pPr>
            <a:lvl9pPr marL="3869375" indent="0">
              <a:buNone/>
              <a:defRPr sz="1058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6051-DD3E-4742-9150-7A489D096893}" type="datetimeFigureOut">
              <a:rPr lang="ko-KR" altLang="en-US" smtClean="0"/>
              <a:t>2025-08-27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55ED-6C2D-492E-94C9-B9F987ACA0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4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41" y="483658"/>
            <a:ext cx="3349058" cy="1692804"/>
          </a:xfrm>
        </p:spPr>
        <p:txBody>
          <a:bodyPr anchor="b"/>
          <a:lstStyle>
            <a:lvl1pPr>
              <a:defRPr sz="338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14484" y="1044569"/>
            <a:ext cx="5256818" cy="5155663"/>
          </a:xfrm>
        </p:spPr>
        <p:txBody>
          <a:bodyPr anchor="t"/>
          <a:lstStyle>
            <a:lvl1pPr marL="0" indent="0">
              <a:buNone/>
              <a:defRPr sz="3385"/>
            </a:lvl1pPr>
            <a:lvl2pPr marL="483672" indent="0">
              <a:buNone/>
              <a:defRPr sz="2962"/>
            </a:lvl2pPr>
            <a:lvl3pPr marL="967344" indent="0">
              <a:buNone/>
              <a:defRPr sz="2539"/>
            </a:lvl3pPr>
            <a:lvl4pPr marL="1451016" indent="0">
              <a:buNone/>
              <a:defRPr sz="2116"/>
            </a:lvl4pPr>
            <a:lvl5pPr marL="1934688" indent="0">
              <a:buNone/>
              <a:defRPr sz="2116"/>
            </a:lvl5pPr>
            <a:lvl6pPr marL="2418359" indent="0">
              <a:buNone/>
              <a:defRPr sz="2116"/>
            </a:lvl6pPr>
            <a:lvl7pPr marL="2902031" indent="0">
              <a:buNone/>
              <a:defRPr sz="2116"/>
            </a:lvl7pPr>
            <a:lvl8pPr marL="3385703" indent="0">
              <a:buNone/>
              <a:defRPr sz="2116"/>
            </a:lvl8pPr>
            <a:lvl9pPr marL="3869375" indent="0">
              <a:buNone/>
              <a:defRPr sz="2116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241" y="2176463"/>
            <a:ext cx="3349058" cy="4032166"/>
          </a:xfrm>
        </p:spPr>
        <p:txBody>
          <a:bodyPr/>
          <a:lstStyle>
            <a:lvl1pPr marL="0" indent="0">
              <a:buNone/>
              <a:defRPr sz="1693"/>
            </a:lvl1pPr>
            <a:lvl2pPr marL="483672" indent="0">
              <a:buNone/>
              <a:defRPr sz="1481"/>
            </a:lvl2pPr>
            <a:lvl3pPr marL="967344" indent="0">
              <a:buNone/>
              <a:defRPr sz="1269"/>
            </a:lvl3pPr>
            <a:lvl4pPr marL="1451016" indent="0">
              <a:buNone/>
              <a:defRPr sz="1058"/>
            </a:lvl4pPr>
            <a:lvl5pPr marL="1934688" indent="0">
              <a:buNone/>
              <a:defRPr sz="1058"/>
            </a:lvl5pPr>
            <a:lvl6pPr marL="2418359" indent="0">
              <a:buNone/>
              <a:defRPr sz="1058"/>
            </a:lvl6pPr>
            <a:lvl7pPr marL="2902031" indent="0">
              <a:buNone/>
              <a:defRPr sz="1058"/>
            </a:lvl7pPr>
            <a:lvl8pPr marL="3385703" indent="0">
              <a:buNone/>
              <a:defRPr sz="1058"/>
            </a:lvl8pPr>
            <a:lvl9pPr marL="3869375" indent="0">
              <a:buNone/>
              <a:defRPr sz="1058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6051-DD3E-4742-9150-7A489D096893}" type="datetimeFigureOut">
              <a:rPr lang="ko-KR" altLang="en-US" smtClean="0"/>
              <a:t>2025-08-27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55ED-6C2D-492E-94C9-B9F987ACA0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864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889" y="386256"/>
            <a:ext cx="8956060" cy="140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889" y="1931274"/>
            <a:ext cx="8956060" cy="4603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889" y="6724196"/>
            <a:ext cx="2336364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96051-DD3E-4742-9150-7A489D096893}" type="datetimeFigureOut">
              <a:rPr lang="ko-KR" altLang="en-US" smtClean="0"/>
              <a:t>2025-08-27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9647" y="6724196"/>
            <a:ext cx="3504545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33585" y="6724196"/>
            <a:ext cx="2336364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55ED-6C2D-492E-94C9-B9F987ACA0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827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67344" rtl="0" eaLnBrk="1" latinLnBrk="1" hangingPunct="1">
        <a:lnSpc>
          <a:spcPct val="90000"/>
        </a:lnSpc>
        <a:spcBef>
          <a:spcPct val="0"/>
        </a:spcBef>
        <a:buNone/>
        <a:defRPr sz="46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836" indent="-241836" algn="l" defTabSz="967344" rtl="0" eaLnBrk="1" latinLnBrk="1" hangingPunct="1">
        <a:lnSpc>
          <a:spcPct val="90000"/>
        </a:lnSpc>
        <a:spcBef>
          <a:spcPts val="1058"/>
        </a:spcBef>
        <a:buFont typeface="Arial" panose="020B0604020202020204" pitchFamily="34" charset="0"/>
        <a:buChar char="•"/>
        <a:defRPr sz="2962" kern="1200">
          <a:solidFill>
            <a:schemeClr val="tx1"/>
          </a:solidFill>
          <a:latin typeface="+mn-lt"/>
          <a:ea typeface="+mn-ea"/>
          <a:cs typeface="+mn-cs"/>
        </a:defRPr>
      </a:lvl1pPr>
      <a:lvl2pPr marL="725508" indent="-241836" algn="l" defTabSz="967344" rtl="0" eaLnBrk="1" latinLnBrk="1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2pPr>
      <a:lvl3pPr marL="1209180" indent="-241836" algn="l" defTabSz="967344" rtl="0" eaLnBrk="1" latinLnBrk="1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3pPr>
      <a:lvl4pPr marL="1692852" indent="-241836" algn="l" defTabSz="967344" rtl="0" eaLnBrk="1" latinLnBrk="1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2176523" indent="-241836" algn="l" defTabSz="967344" rtl="0" eaLnBrk="1" latinLnBrk="1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660195" indent="-241836" algn="l" defTabSz="967344" rtl="0" eaLnBrk="1" latinLnBrk="1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3143867" indent="-241836" algn="l" defTabSz="967344" rtl="0" eaLnBrk="1" latinLnBrk="1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627539" indent="-241836" algn="l" defTabSz="967344" rtl="0" eaLnBrk="1" latinLnBrk="1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4111211" indent="-241836" algn="l" defTabSz="967344" rtl="0" eaLnBrk="1" latinLnBrk="1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344" rtl="0" eaLnBrk="1" latinLnBrk="1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72" algn="l" defTabSz="967344" rtl="0" eaLnBrk="1" latinLnBrk="1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344" algn="l" defTabSz="967344" rtl="0" eaLnBrk="1" latinLnBrk="1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1016" algn="l" defTabSz="967344" rtl="0" eaLnBrk="1" latinLnBrk="1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688" algn="l" defTabSz="967344" rtl="0" eaLnBrk="1" latinLnBrk="1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359" algn="l" defTabSz="967344" rtl="0" eaLnBrk="1" latinLnBrk="1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2031" algn="l" defTabSz="967344" rtl="0" eaLnBrk="1" latinLnBrk="1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703" algn="l" defTabSz="967344" rtl="0" eaLnBrk="1" latinLnBrk="1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375" algn="l" defTabSz="967344" rtl="0" eaLnBrk="1" latinLnBrk="1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B%82%98%EB%AC%B4-%EC%88%B2-%EB%84%88%EB%8F%84%EB%B0%A4%EB%82%98%EB%AC%B4-%EC%A0%95%EC%9B%90-%EB%82%98%EB%AD%87%EC%9E%8E-%EB%B6%84%EA%B8%B0-%EC%9E%90%EC%97%B0-%EA%B0%80%EC%9D%84-%EC%88%B2-43544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B%82%98%EB%AC%B4-%EC%88%B2-%EB%84%88%EB%8F%84%EB%B0%A4%EB%82%98%EB%AC%B4-%EC%A0%95%EC%9B%90-%EB%82%98%EB%AD%87%EC%9E%8E-%EB%B6%84%EA%B8%B0-%EC%9E%90%EC%97%B0-%EA%B0%80%EC%9D%84-%EC%88%B2-43544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B%82%98%EB%AC%B4-%EC%88%B2-%EB%84%88%EB%8F%84%EB%B0%A4%EB%82%98%EB%AC%B4-%EC%A0%95%EC%9B%90-%EB%82%98%EB%AD%87%EC%9E%8E-%EB%B6%84%EA%B8%B0-%EC%9E%90%EC%97%B0-%EA%B0%80%EC%9D%84-%EC%88%B2-43544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B%82%98%EB%AC%B4-%EC%88%B2-%EB%84%88%EB%8F%84%EB%B0%A4%EB%82%98%EB%AC%B4-%EC%A0%95%EC%9B%90-%EB%82%98%EB%AD%87%EC%9E%8E-%EB%B6%84%EA%B8%B0-%EC%9E%90%EC%97%B0-%EA%B0%80%EC%9D%84-%EC%88%B2-43544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B%82%98%EB%AC%B4-%EC%88%B2-%EB%84%88%EB%8F%84%EB%B0%A4%EB%82%98%EB%AC%B4-%EC%A0%95%EC%9B%90-%EB%82%98%EB%AD%87%EC%9E%8E-%EB%B6%84%EA%B8%B0-%EC%9E%90%EC%97%B0-%EA%B0%80%EC%9D%84-%EC%88%B2-43544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B%82%98%EB%AC%B4-%EC%88%B2-%EB%84%88%EB%8F%84%EB%B0%A4%EB%82%98%EB%AC%B4-%EC%A0%95%EC%9B%90-%EB%82%98%EB%AD%87%EC%9E%8E-%EB%B6%84%EA%B8%B0-%EC%9E%90%EC%97%B0-%EA%B0%80%EC%9D%84-%EC%88%B2-43544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ko/%EB%82%98%EB%AC%B4-%EC%88%B2-%EB%84%88%EB%8F%84%EB%B0%A4%EB%82%98%EB%AC%B4-%EC%A0%95%EC%9B%90-%EB%82%98%EB%AD%87%EC%9E%8E-%EB%B6%84%EA%B8%B0-%EC%9E%90%EC%97%B0-%EA%B0%80%EC%9D%84-%EC%88%B2-435440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ko/%EB%82%98%EB%AC%B4-%EC%88%B2-%EB%84%88%EB%8F%84%EB%B0%A4%EB%82%98%EB%AC%B4-%EC%A0%95%EC%9B%90-%EB%82%98%EB%AD%87%EC%9E%8E-%EB%B6%84%EA%B8%B0-%EC%9E%90%EC%97%B0-%EA%B0%80%EC%9D%84-%EC%88%B2-435440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B%82%98%EB%AC%B4-%EC%88%B2-%EB%84%88%EB%8F%84%EB%B0%A4%EB%82%98%EB%AC%B4-%EC%A0%95%EC%9B%90-%EB%82%98%EB%AD%87%EC%9E%8E-%EB%B6%84%EA%B8%B0-%EC%9E%90%EC%97%B0-%EA%B0%80%EC%9D%84-%EC%88%B2-43544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ko/%EB%82%98%EB%AC%B4-%EC%88%B2-%EB%84%88%EB%8F%84%EB%B0%A4%EB%82%98%EB%AC%B4-%EC%A0%95%EC%9B%90-%EB%82%98%EB%AD%87%EC%9E%8E-%EB%B6%84%EA%B8%B0-%EC%9E%90%EC%97%B0-%EA%B0%80%EC%9D%84-%EC%88%B2-43544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ko/%EB%82%98%EB%AC%B4-%EC%88%B2-%EB%84%88%EB%8F%84%EB%B0%A4%EB%82%98%EB%AC%B4-%EC%A0%95%EC%9B%90-%EB%82%98%EB%AD%87%EC%9E%8E-%EB%B6%84%EA%B8%B0-%EC%9E%90%EC%97%B0-%EA%B0%80%EC%9D%84-%EC%88%B2-43544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ko/%EB%82%98%EB%AC%B4-%EC%88%B2-%EB%84%88%EB%8F%84%EB%B0%A4%EB%82%98%EB%AC%B4-%EC%A0%95%EC%9B%90-%EB%82%98%EB%AD%87%EC%9E%8E-%EB%B6%84%EA%B8%B0-%EC%9E%90%EC%97%B0-%EA%B0%80%EC%9D%84-%EC%88%B2-43544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ko/%EB%82%98%EB%AC%B4-%EC%88%B2-%EB%84%88%EB%8F%84%EB%B0%A4%EB%82%98%EB%AC%B4-%EC%A0%95%EC%9B%90-%EB%82%98%EB%AD%87%EC%9E%8E-%EB%B6%84%EA%B8%B0-%EC%9E%90%EC%97%B0-%EA%B0%80%EC%9D%84-%EC%88%B2-43544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ko/%EB%82%98%EB%AC%B4-%EC%88%B2-%EB%84%88%EB%8F%84%EB%B0%A4%EB%82%98%EB%AC%B4-%EC%A0%95%EC%9B%90-%EB%82%98%EB%AD%87%EC%9E%8E-%EB%B6%84%EA%B8%B0-%EC%9E%90%EC%97%B0-%EA%B0%80%EC%9D%84-%EC%88%B2-435440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2D7B81-C9B5-3EFB-4068-D02FA42F6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976" y="1613716"/>
            <a:ext cx="9109696" cy="154099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altLang="ko-KR" dirty="0">
                <a:latin typeface="현대하모니"/>
              </a:rPr>
              <a:t> </a:t>
            </a:r>
            <a:br>
              <a:rPr lang="en-US" altLang="ko-KR" dirty="0">
                <a:latin typeface="현대하모니"/>
              </a:rPr>
            </a:br>
            <a:r>
              <a:rPr lang="en-US" altLang="ko-KR" dirty="0">
                <a:latin typeface="현대하모니"/>
              </a:rPr>
              <a:t>2024 </a:t>
            </a:r>
            <a:br>
              <a:rPr lang="en-US" altLang="ko-KR" dirty="0">
                <a:latin typeface="현대하모니"/>
              </a:rPr>
            </a:br>
            <a:r>
              <a:rPr lang="en-US" altLang="ko-KR" sz="5758" dirty="0">
                <a:latin typeface="현대하모니"/>
              </a:rPr>
              <a:t>          </a:t>
            </a:r>
            <a:r>
              <a:rPr lang="ko-KR" altLang="en-US" sz="5758" b="1" dirty="0">
                <a:latin typeface="현대하모니"/>
              </a:rPr>
              <a:t>지속가능경영 보고서</a:t>
            </a:r>
            <a:r>
              <a:rPr lang="en-US" altLang="ko-KR" sz="5758" b="1" dirty="0">
                <a:latin typeface="현대하모니"/>
              </a:rPr>
              <a:t>(SR)</a:t>
            </a:r>
            <a:endParaRPr lang="ko-KR" altLang="en-US" sz="5758" b="1" dirty="0">
              <a:latin typeface="현대하모니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854AAE8-24A2-21E8-772D-5FE0B97AF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8426" y="5633383"/>
            <a:ext cx="1634143" cy="482461"/>
          </a:xfrm>
        </p:spPr>
        <p:txBody>
          <a:bodyPr>
            <a:normAutofit fontScale="85000" lnSpcReduction="10000"/>
          </a:bodyPr>
          <a:lstStyle/>
          <a:p>
            <a:r>
              <a:rPr lang="ko-KR" altLang="en-US" b="1" dirty="0"/>
              <a:t>㈜</a:t>
            </a:r>
            <a:r>
              <a:rPr lang="ko-KR" altLang="en-US" b="1" dirty="0" err="1"/>
              <a:t>이디테크</a:t>
            </a:r>
            <a:endParaRPr lang="ko-KR" altLang="en-US" b="1" dirty="0"/>
          </a:p>
        </p:txBody>
      </p:sp>
      <p:pic>
        <p:nvPicPr>
          <p:cNvPr id="4" name="Picture 3" descr="로고">
            <a:extLst>
              <a:ext uri="{FF2B5EF4-FFF2-40B4-BE49-F238E27FC236}">
                <a16:creationId xmlns:a16="http://schemas.microsoft.com/office/drawing/2014/main" id="{C6E8855C-9971-1730-B8F4-C5E4C2CE5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56" y="5633383"/>
            <a:ext cx="635744" cy="48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10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D72B1-A858-5F59-37E3-73EA0A22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01" y="289421"/>
            <a:ext cx="9860035" cy="65109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ko-KR" sz="2579" dirty="0"/>
              <a:t>Environmental (2024)</a:t>
            </a:r>
            <a:endParaRPr lang="ko-KR" altLang="en-US" sz="2579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6B5FCE-315F-13F7-186C-9B419B040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01" y="1137905"/>
            <a:ext cx="1706850" cy="92100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1719" b="1" dirty="0"/>
              <a:t>환경경영 체계</a:t>
            </a:r>
            <a:endParaRPr lang="en-US" altLang="ko-KR" sz="1719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9E7E4B2-E5EC-89B0-41BD-8150590DF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09094" y="235956"/>
            <a:ext cx="1174744" cy="704556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3CADAF6E-B068-397E-6AB7-E3FC535343FD}"/>
              </a:ext>
            </a:extLst>
          </p:cNvPr>
          <p:cNvSpPr txBox="1">
            <a:spLocks/>
          </p:cNvSpPr>
          <p:nvPr/>
        </p:nvSpPr>
        <p:spPr>
          <a:xfrm>
            <a:off x="2020354" y="1137905"/>
            <a:ext cx="8117461" cy="921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78594" tIns="39298" rIns="78594" bIns="39298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ko-KR" altLang="en-US" sz="1719" dirty="0">
                <a:latin typeface="+mj-ea"/>
                <a:ea typeface="+mj-ea"/>
              </a:rPr>
              <a:t>경영활동</a:t>
            </a:r>
            <a:r>
              <a:rPr lang="en-US" altLang="ko-KR" sz="1719" dirty="0">
                <a:latin typeface="+mj-ea"/>
                <a:ea typeface="+mj-ea"/>
              </a:rPr>
              <a:t> </a:t>
            </a:r>
            <a:r>
              <a:rPr lang="ko-KR" altLang="en-US" sz="1719" dirty="0">
                <a:latin typeface="+mj-ea"/>
                <a:ea typeface="+mj-ea"/>
              </a:rPr>
              <a:t>및 환경 친화적인 경영목표를 설정하고 이를 달성하기 위한 조직</a:t>
            </a:r>
            <a:r>
              <a:rPr lang="en-US" altLang="ko-KR" sz="1719" dirty="0">
                <a:latin typeface="+mj-ea"/>
                <a:ea typeface="+mj-ea"/>
              </a:rPr>
              <a:t>, </a:t>
            </a:r>
            <a:r>
              <a:rPr lang="ko-KR" altLang="en-US" sz="1719" dirty="0">
                <a:latin typeface="+mj-ea"/>
                <a:ea typeface="+mj-ea"/>
              </a:rPr>
              <a:t>책임</a:t>
            </a:r>
            <a:r>
              <a:rPr lang="en-US" altLang="ko-KR" sz="1719" dirty="0">
                <a:latin typeface="+mj-ea"/>
                <a:ea typeface="+mj-ea"/>
              </a:rPr>
              <a:t>, </a:t>
            </a:r>
            <a:r>
              <a:rPr lang="ko-KR" altLang="en-US" sz="1719" dirty="0">
                <a:latin typeface="+mj-ea"/>
                <a:ea typeface="+mj-ea"/>
              </a:rPr>
              <a:t>절차 등을 규정하고 인적</a:t>
            </a:r>
            <a:r>
              <a:rPr lang="en-US" altLang="ko-KR" sz="1719" dirty="0">
                <a:latin typeface="+mj-ea"/>
                <a:ea typeface="+mj-ea"/>
              </a:rPr>
              <a:t>·</a:t>
            </a:r>
            <a:r>
              <a:rPr lang="ko-KR" altLang="en-US" sz="1719" dirty="0">
                <a:latin typeface="+mj-ea"/>
                <a:ea typeface="+mj-ea"/>
              </a:rPr>
              <a:t>물적 자원을 효율적으로 관리한다</a:t>
            </a:r>
            <a:r>
              <a:rPr lang="en-US" altLang="ko-KR" sz="1719" dirty="0">
                <a:latin typeface="+mj-ea"/>
                <a:ea typeface="+mj-ea"/>
              </a:rPr>
              <a:t>.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C34984F4-DB94-D1F4-7E3B-D2581436AAAA}"/>
              </a:ext>
            </a:extLst>
          </p:cNvPr>
          <p:cNvSpPr txBox="1">
            <a:spLocks/>
          </p:cNvSpPr>
          <p:nvPr/>
        </p:nvSpPr>
        <p:spPr>
          <a:xfrm>
            <a:off x="277780" y="2218152"/>
            <a:ext cx="1706850" cy="3860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78594" tIns="39298" rIns="78594" bIns="39298" rtlCol="0"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ko-KR" altLang="en-US" sz="1719" b="1" dirty="0"/>
              <a:t>기후변화 대응</a:t>
            </a:r>
            <a:endParaRPr lang="en-US" altLang="ko-KR" sz="1719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0BB8E4-21A6-E7E6-4D60-39956959035B}"/>
              </a:ext>
            </a:extLst>
          </p:cNvPr>
          <p:cNvSpPr txBox="1"/>
          <p:nvPr/>
        </p:nvSpPr>
        <p:spPr>
          <a:xfrm>
            <a:off x="261901" y="2862708"/>
            <a:ext cx="9860035" cy="1529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>
                <a:highlight>
                  <a:srgbClr val="FFFFFF"/>
                </a:highlight>
                <a:latin typeface="-apple-system"/>
              </a:rPr>
              <a:t>재생에너지 전환</a:t>
            </a:r>
            <a:r>
              <a:rPr lang="ko-KR" altLang="en-US" sz="1600" dirty="0">
                <a:highlight>
                  <a:srgbClr val="FFFFFF"/>
                </a:highlight>
                <a:latin typeface="-apple-system"/>
              </a:rPr>
              <a:t> </a:t>
            </a:r>
            <a:r>
              <a:rPr lang="en-US" altLang="ko-KR" sz="1600" dirty="0">
                <a:highlight>
                  <a:srgbClr val="FFFFFF"/>
                </a:highlight>
                <a:latin typeface="-apple-system"/>
              </a:rPr>
              <a:t>: 2030~2040</a:t>
            </a:r>
            <a:r>
              <a:rPr lang="ko-KR" altLang="en-US" sz="1600" dirty="0">
                <a:highlight>
                  <a:srgbClr val="FFFFFF"/>
                </a:highlight>
                <a:latin typeface="-apple-system"/>
              </a:rPr>
              <a:t>년까지 전력을 </a:t>
            </a:r>
            <a:r>
              <a:rPr lang="en-US" altLang="ko-KR" sz="1600" dirty="0">
                <a:highlight>
                  <a:srgbClr val="FFFFFF"/>
                </a:highlight>
                <a:latin typeface="-apple-system"/>
              </a:rPr>
              <a:t>100% </a:t>
            </a:r>
            <a:r>
              <a:rPr lang="ko-KR" altLang="en-US" sz="1600" dirty="0">
                <a:highlight>
                  <a:srgbClr val="FFFFFF"/>
                </a:highlight>
                <a:latin typeface="-apple-system"/>
              </a:rPr>
              <a:t>재생에너지로 전환하는 </a:t>
            </a:r>
            <a:r>
              <a:rPr lang="en-US" altLang="ko-KR" sz="1600" dirty="0">
                <a:highlight>
                  <a:srgbClr val="FFFFFF"/>
                </a:highlight>
                <a:latin typeface="-apple-system"/>
              </a:rPr>
              <a:t>RE100 </a:t>
            </a:r>
            <a:r>
              <a:rPr lang="ko-KR" altLang="en-US" sz="1600" dirty="0">
                <a:highlight>
                  <a:srgbClr val="FFFFFF"/>
                </a:highlight>
                <a:latin typeface="-apple-system"/>
              </a:rPr>
              <a:t>이니셔티브에 참여 중입니다</a:t>
            </a:r>
            <a:r>
              <a:rPr lang="en-US" altLang="ko-KR" sz="1600" dirty="0">
                <a:highlight>
                  <a:srgbClr val="FFFFFF"/>
                </a:highlight>
                <a:latin typeface="-apple-system"/>
              </a:rPr>
              <a:t>. </a:t>
            </a:r>
          </a:p>
          <a:p>
            <a:pPr algn="l" fontAlgn="auto">
              <a:lnSpc>
                <a:spcPct val="150000"/>
              </a:lnSpc>
            </a:pPr>
            <a:r>
              <a:rPr lang="ko-KR" altLang="en-US" sz="1600" dirty="0">
                <a:highlight>
                  <a:srgbClr val="FFFFFF"/>
                </a:highlight>
                <a:latin typeface="-apple-system"/>
              </a:rPr>
              <a:t>기아는 </a:t>
            </a:r>
            <a:r>
              <a:rPr lang="en-US" altLang="ko-KR" sz="1600" dirty="0">
                <a:highlight>
                  <a:srgbClr val="FFFFFF"/>
                </a:highlight>
                <a:latin typeface="-apple-system"/>
              </a:rPr>
              <a:t>2040</a:t>
            </a:r>
            <a:r>
              <a:rPr lang="ko-KR" altLang="en-US" sz="1600" dirty="0">
                <a:highlight>
                  <a:srgbClr val="FFFFFF"/>
                </a:highlight>
                <a:latin typeface="-apple-system"/>
              </a:rPr>
              <a:t>년까지 글로벌 사업장의 전력을 </a:t>
            </a:r>
            <a:r>
              <a:rPr lang="en-US" altLang="ko-KR" sz="1600" dirty="0">
                <a:highlight>
                  <a:srgbClr val="FFFFFF"/>
                </a:highlight>
                <a:latin typeface="-apple-system"/>
              </a:rPr>
              <a:t>100% </a:t>
            </a:r>
            <a:r>
              <a:rPr lang="ko-KR" altLang="en-US" sz="1600" dirty="0">
                <a:highlight>
                  <a:srgbClr val="FFFFFF"/>
                </a:highlight>
                <a:latin typeface="-apple-system"/>
              </a:rPr>
              <a:t>재생에너지로 전환할 계획입니다</a:t>
            </a:r>
            <a:r>
              <a:rPr lang="en-US" altLang="ko-KR" sz="1600" dirty="0">
                <a:highlight>
                  <a:srgbClr val="FFFFFF"/>
                </a:highlight>
                <a:latin typeface="-apple-system"/>
              </a:rPr>
              <a:t>. </a:t>
            </a:r>
            <a:endParaRPr lang="ko-KR" altLang="en-US" sz="1600" dirty="0">
              <a:highlight>
                <a:srgbClr val="FFFFFF"/>
              </a:highlight>
              <a:latin typeface="-apple-system"/>
            </a:endParaRPr>
          </a:p>
          <a:p>
            <a:pPr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>
                <a:highlight>
                  <a:srgbClr val="FFFFFF"/>
                </a:highlight>
                <a:latin typeface="-apple-system"/>
              </a:rPr>
              <a:t>탄소중립 선언</a:t>
            </a:r>
            <a:r>
              <a:rPr lang="ko-KR" altLang="en-US" sz="1600" dirty="0">
                <a:highlight>
                  <a:srgbClr val="FFFFFF"/>
                </a:highlight>
                <a:latin typeface="-apple-system"/>
              </a:rPr>
              <a:t> </a:t>
            </a:r>
            <a:r>
              <a:rPr lang="en-US" altLang="ko-KR" sz="1600" dirty="0">
                <a:highlight>
                  <a:srgbClr val="FFFFFF"/>
                </a:highlight>
                <a:latin typeface="-apple-system"/>
              </a:rPr>
              <a:t>: </a:t>
            </a:r>
            <a:r>
              <a:rPr lang="ko-KR" altLang="en-US" sz="1600" dirty="0">
                <a:highlight>
                  <a:srgbClr val="FFFFFF"/>
                </a:highlight>
                <a:latin typeface="-apple-system"/>
              </a:rPr>
              <a:t> </a:t>
            </a:r>
            <a:r>
              <a:rPr lang="en-US" altLang="ko-KR" sz="1600" dirty="0">
                <a:highlight>
                  <a:srgbClr val="FFFFFF"/>
                </a:highlight>
                <a:latin typeface="-apple-system"/>
              </a:rPr>
              <a:t>2050</a:t>
            </a:r>
            <a:r>
              <a:rPr lang="ko-KR" altLang="en-US" sz="1600" dirty="0">
                <a:highlight>
                  <a:srgbClr val="FFFFFF"/>
                </a:highlight>
                <a:latin typeface="-apple-system"/>
              </a:rPr>
              <a:t>년 탄소중립을 목표로 공정 온실가스 감축</a:t>
            </a:r>
            <a:r>
              <a:rPr lang="en-US" altLang="ko-KR" sz="1600" dirty="0">
                <a:highlight>
                  <a:srgbClr val="FFFFFF"/>
                </a:highlight>
                <a:latin typeface="-apple-system"/>
              </a:rPr>
              <a:t>, </a:t>
            </a:r>
            <a:r>
              <a:rPr lang="ko-KR" altLang="en-US" sz="1600" dirty="0">
                <a:highlight>
                  <a:srgbClr val="FFFFFF"/>
                </a:highlight>
                <a:latin typeface="-apple-system"/>
              </a:rPr>
              <a:t>신재생에너지 도입</a:t>
            </a:r>
            <a:r>
              <a:rPr lang="en-US" altLang="ko-KR" sz="1600" dirty="0">
                <a:highlight>
                  <a:srgbClr val="FFFFFF"/>
                </a:highlight>
                <a:latin typeface="-apple-system"/>
              </a:rPr>
              <a:t>, </a:t>
            </a:r>
            <a:r>
              <a:rPr lang="ko-KR" altLang="en-US" sz="1600" dirty="0">
                <a:highlight>
                  <a:srgbClr val="FFFFFF"/>
                </a:highlight>
                <a:latin typeface="-apple-system"/>
              </a:rPr>
              <a:t>전기</a:t>
            </a:r>
            <a:r>
              <a:rPr lang="en-US" altLang="ko-KR" sz="1600" dirty="0">
                <a:highlight>
                  <a:srgbClr val="FFFFFF"/>
                </a:highlight>
                <a:latin typeface="-apple-system"/>
              </a:rPr>
              <a:t>/ </a:t>
            </a:r>
            <a:r>
              <a:rPr lang="ko-KR" altLang="en-US" sz="1600" dirty="0" err="1">
                <a:highlight>
                  <a:srgbClr val="FFFFFF"/>
                </a:highlight>
                <a:latin typeface="-apple-system"/>
              </a:rPr>
              <a:t>수소차</a:t>
            </a:r>
            <a:r>
              <a:rPr lang="ko-KR" altLang="en-US" sz="1600" dirty="0">
                <a:highlight>
                  <a:srgbClr val="FFFFFF"/>
                </a:highlight>
                <a:latin typeface="-apple-system"/>
              </a:rPr>
              <a:t> 전환을 추진 중 입니다</a:t>
            </a:r>
            <a:r>
              <a:rPr lang="en-US" altLang="ko-KR" sz="1600" dirty="0">
                <a:highlight>
                  <a:srgbClr val="FFFFFF"/>
                </a:highlight>
                <a:latin typeface="-apple-system"/>
              </a:rPr>
              <a:t>.</a:t>
            </a:r>
            <a:endParaRPr lang="ko-KR" altLang="en-US" sz="1600" dirty="0">
              <a:highlight>
                <a:srgbClr val="FFFFFF"/>
              </a:highlight>
              <a:latin typeface="-apple-syste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226BE0-DB26-71F3-190B-04127438B6D9}"/>
              </a:ext>
            </a:extLst>
          </p:cNvPr>
          <p:cNvSpPr txBox="1"/>
          <p:nvPr/>
        </p:nvSpPr>
        <p:spPr>
          <a:xfrm>
            <a:off x="277780" y="5147026"/>
            <a:ext cx="9860035" cy="116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ko-KR" altLang="en-US" sz="1600" dirty="0" err="1">
                <a:highlight>
                  <a:srgbClr val="FFFFFF"/>
                </a:highlight>
                <a:latin typeface="-apple-system"/>
              </a:rPr>
              <a:t>이디테크는</a:t>
            </a:r>
            <a:r>
              <a:rPr lang="ko-KR" altLang="en-US" sz="1600" dirty="0">
                <a:highlight>
                  <a:srgbClr val="FFFFFF"/>
                </a:highlight>
                <a:latin typeface="-apple-system"/>
              </a:rPr>
              <a:t> 대기오염에 대응하기 위해 년</a:t>
            </a:r>
            <a:r>
              <a:rPr lang="en-US" altLang="ko-KR" sz="1600" dirty="0">
                <a:highlight>
                  <a:srgbClr val="FFFFFF"/>
                </a:highlight>
                <a:latin typeface="-apple-system"/>
              </a:rPr>
              <a:t> 1</a:t>
            </a:r>
            <a:r>
              <a:rPr lang="ko-KR" altLang="en-US" sz="1600" dirty="0">
                <a:highlight>
                  <a:srgbClr val="FFFFFF"/>
                </a:highlight>
                <a:latin typeface="-apple-system"/>
              </a:rPr>
              <a:t>회 작업환경측정을 실시하여 생산공정 간 유해물질 발생량을 모니터링하고 있습니다</a:t>
            </a:r>
            <a:r>
              <a:rPr lang="en-US" altLang="ko-KR" sz="1600" dirty="0">
                <a:highlight>
                  <a:srgbClr val="FFFFFF"/>
                </a:highlight>
                <a:latin typeface="-apple-system"/>
              </a:rPr>
              <a:t>.</a:t>
            </a:r>
          </a:p>
          <a:p>
            <a:pPr algn="l" fontAlgn="auto">
              <a:lnSpc>
                <a:spcPct val="150000"/>
              </a:lnSpc>
            </a:pPr>
            <a:r>
              <a:rPr lang="ko-KR" altLang="en-US" sz="1600" dirty="0">
                <a:highlight>
                  <a:srgbClr val="FFFFFF"/>
                </a:highlight>
                <a:latin typeface="-apple-system"/>
              </a:rPr>
              <a:t>물질안전보건자료</a:t>
            </a:r>
            <a:r>
              <a:rPr lang="en-US" altLang="ko-KR" sz="1600" dirty="0">
                <a:highlight>
                  <a:srgbClr val="FFFFFF"/>
                </a:highlight>
                <a:latin typeface="-apple-system"/>
              </a:rPr>
              <a:t>(MSDS)</a:t>
            </a:r>
            <a:r>
              <a:rPr lang="ko-KR" altLang="en-US" sz="1600" dirty="0">
                <a:highlight>
                  <a:srgbClr val="FFFFFF"/>
                </a:highlight>
                <a:latin typeface="-apple-system"/>
              </a:rPr>
              <a:t>를 비치하여 유해물질을 관리하고 있으며</a:t>
            </a:r>
            <a:r>
              <a:rPr lang="en-US" altLang="ko-KR" sz="1600" dirty="0">
                <a:highlight>
                  <a:srgbClr val="FFFFFF"/>
                </a:highlight>
                <a:latin typeface="-apple-system"/>
              </a:rPr>
              <a:t>, </a:t>
            </a:r>
            <a:r>
              <a:rPr lang="ko-KR" altLang="en-US" sz="1600" dirty="0">
                <a:highlight>
                  <a:srgbClr val="FFFFFF"/>
                </a:highlight>
                <a:latin typeface="-apple-system"/>
              </a:rPr>
              <a:t>발생량 감소를 위해 노력하고 있습니다</a:t>
            </a:r>
            <a:r>
              <a:rPr lang="en-US" altLang="ko-KR" sz="1600" dirty="0">
                <a:highlight>
                  <a:srgbClr val="FFFFFF"/>
                </a:highlight>
                <a:latin typeface="-apple-system"/>
              </a:rPr>
              <a:t>.</a:t>
            </a:r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6D6F1736-2228-3F41-1358-019804FE4A65}"/>
              </a:ext>
            </a:extLst>
          </p:cNvPr>
          <p:cNvSpPr txBox="1">
            <a:spLocks/>
          </p:cNvSpPr>
          <p:nvPr/>
        </p:nvSpPr>
        <p:spPr>
          <a:xfrm>
            <a:off x="277780" y="4656722"/>
            <a:ext cx="2166088" cy="3860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78594" tIns="39298" rIns="78594" bIns="39298" rtlCol="0"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ko-KR" altLang="en-US" sz="1719" b="1" dirty="0"/>
              <a:t>유해</a:t>
            </a:r>
            <a:r>
              <a:rPr lang="en-US" altLang="ko-KR" sz="1719" b="1" dirty="0"/>
              <a:t>/</a:t>
            </a:r>
            <a:r>
              <a:rPr lang="ko-KR" altLang="en-US" sz="1719" b="1" dirty="0"/>
              <a:t>오염 물질 관리</a:t>
            </a:r>
            <a:endParaRPr lang="en-US" altLang="ko-KR" sz="1719" b="1" dirty="0"/>
          </a:p>
        </p:txBody>
      </p:sp>
    </p:spTree>
    <p:extLst>
      <p:ext uri="{BB962C8B-B14F-4D97-AF65-F5344CB8AC3E}">
        <p14:creationId xmlns:p14="http://schemas.microsoft.com/office/powerpoint/2010/main" val="2740573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D72B1-A858-5F59-37E3-73EA0A22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01" y="268378"/>
            <a:ext cx="9860035" cy="65109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ko-KR" sz="2579" dirty="0"/>
              <a:t>Social (2024)</a:t>
            </a:r>
            <a:endParaRPr lang="ko-KR" altLang="en-US" sz="2579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6B5FCE-315F-13F7-186C-9B419B040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81" y="1066188"/>
            <a:ext cx="1468686" cy="39756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1719" b="1" dirty="0"/>
              <a:t>임직원 현황</a:t>
            </a:r>
            <a:endParaRPr lang="en-US" altLang="ko-KR" sz="1719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9E7E4B2-E5EC-89B0-41BD-8150590DF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82462" y="241645"/>
            <a:ext cx="1174744" cy="704556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3CADAF6E-B068-397E-6AB7-E3FC535343FD}"/>
              </a:ext>
            </a:extLst>
          </p:cNvPr>
          <p:cNvSpPr txBox="1">
            <a:spLocks/>
          </p:cNvSpPr>
          <p:nvPr/>
        </p:nvSpPr>
        <p:spPr>
          <a:xfrm>
            <a:off x="261900" y="1612735"/>
            <a:ext cx="9860035" cy="1178468"/>
          </a:xfrm>
          <a:prstGeom prst="rect">
            <a:avLst/>
          </a:prstGeom>
          <a:solidFill>
            <a:schemeClr val="bg1"/>
          </a:solidFill>
        </p:spPr>
        <p:txBody>
          <a:bodyPr vert="horz" lIns="78594" tIns="39298" rIns="78594" bIns="39298" rtlCol="0"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ko-KR" altLang="en-US" sz="1461" dirty="0" err="1"/>
              <a:t>이디테크는</a:t>
            </a:r>
            <a:r>
              <a:rPr lang="ko-KR" altLang="en-US" sz="1461" dirty="0"/>
              <a:t> 인재채용 및 유지를 위해 노력하고 있으며 자기주도적 역량 및 경력을 개발할 수 있도록 지원하고 있습니다</a:t>
            </a:r>
            <a:r>
              <a:rPr lang="en-US" altLang="ko-KR" sz="1461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61" dirty="0" err="1"/>
              <a:t>이디테크는</a:t>
            </a:r>
            <a:r>
              <a:rPr lang="ko-KR" altLang="en-US" sz="1461" dirty="0"/>
              <a:t> 성별</a:t>
            </a:r>
            <a:r>
              <a:rPr lang="en-US" altLang="ko-KR" sz="1461" dirty="0"/>
              <a:t>,</a:t>
            </a:r>
            <a:r>
              <a:rPr lang="ko-KR" altLang="en-US" sz="1461" dirty="0"/>
              <a:t>인종</a:t>
            </a:r>
            <a:r>
              <a:rPr lang="en-US" altLang="ko-KR" sz="1461" dirty="0"/>
              <a:t>,</a:t>
            </a:r>
            <a:r>
              <a:rPr lang="ko-KR" altLang="en-US" sz="1461" dirty="0"/>
              <a:t>국적</a:t>
            </a:r>
            <a:r>
              <a:rPr lang="en-US" altLang="ko-KR" sz="1461" dirty="0"/>
              <a:t>,</a:t>
            </a:r>
            <a:r>
              <a:rPr lang="ko-KR" altLang="en-US" sz="1461" dirty="0"/>
              <a:t>연령</a:t>
            </a:r>
            <a:r>
              <a:rPr lang="en-US" altLang="ko-KR" sz="1461" dirty="0"/>
              <a:t>,</a:t>
            </a:r>
            <a:r>
              <a:rPr lang="ko-KR" altLang="en-US" sz="1461" dirty="0"/>
              <a:t>성정체성</a:t>
            </a:r>
            <a:r>
              <a:rPr lang="en-US" altLang="ko-KR" sz="1461" dirty="0"/>
              <a:t>,</a:t>
            </a:r>
            <a:r>
              <a:rPr lang="ko-KR" altLang="en-US" sz="1461" dirty="0"/>
              <a:t>종교 등에 차별을 금지하고</a:t>
            </a:r>
            <a:r>
              <a:rPr lang="en-US" altLang="ko-KR" sz="1461" dirty="0"/>
              <a:t>, </a:t>
            </a:r>
            <a:r>
              <a:rPr lang="ko-KR" altLang="en-US" sz="1461" dirty="0"/>
              <a:t>공정한 채용과 동등한 기회를 제공하고 있습니다</a:t>
            </a:r>
            <a:r>
              <a:rPr lang="en-US" altLang="ko-KR" sz="1461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461" dirty="0"/>
              <a:t>2024</a:t>
            </a:r>
            <a:r>
              <a:rPr lang="ko-KR" altLang="en-US" sz="1461" dirty="0"/>
              <a:t>년</a:t>
            </a:r>
            <a:r>
              <a:rPr lang="en-US" altLang="ko-KR" sz="1461" dirty="0"/>
              <a:t> 11</a:t>
            </a:r>
            <a:r>
              <a:rPr lang="ko-KR" altLang="en-US" sz="1461" dirty="0"/>
              <a:t>명의 신규 채용 중 </a:t>
            </a:r>
            <a:r>
              <a:rPr lang="en-US" altLang="ko-KR" sz="1461" dirty="0"/>
              <a:t>50%</a:t>
            </a:r>
            <a:r>
              <a:rPr lang="ko-KR" altLang="en-US" sz="1461" dirty="0"/>
              <a:t>인 </a:t>
            </a:r>
            <a:r>
              <a:rPr lang="en-US" altLang="ko-KR" sz="1461" dirty="0"/>
              <a:t>6</a:t>
            </a:r>
            <a:r>
              <a:rPr lang="ko-KR" altLang="en-US" sz="1461" dirty="0"/>
              <a:t>명을 노령고용</a:t>
            </a:r>
            <a:r>
              <a:rPr lang="en-US" altLang="ko-KR" sz="1461" dirty="0"/>
              <a:t>(</a:t>
            </a:r>
            <a:r>
              <a:rPr lang="ko-KR" altLang="en-US" sz="1461" dirty="0"/>
              <a:t>만</a:t>
            </a:r>
            <a:r>
              <a:rPr lang="en-US" altLang="ko-KR" sz="1461" dirty="0"/>
              <a:t>60</a:t>
            </a:r>
            <a:r>
              <a:rPr lang="ko-KR" altLang="en-US" sz="1461" dirty="0" err="1"/>
              <a:t>세이상</a:t>
            </a:r>
            <a:r>
              <a:rPr lang="en-US" altLang="ko-KR" sz="1461" dirty="0"/>
              <a:t>)</a:t>
            </a:r>
            <a:r>
              <a:rPr lang="ko-KR" altLang="en-US" sz="1461" dirty="0"/>
              <a:t>하고 청년 및 외국인 등을 채용하는 등 일자리제공에 기여하고 있습니다</a:t>
            </a:r>
            <a:endParaRPr lang="en-US" altLang="ko-KR" sz="1461" dirty="0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C34984F4-DB94-D1F4-7E3B-D2581436AAAA}"/>
              </a:ext>
            </a:extLst>
          </p:cNvPr>
          <p:cNvSpPr txBox="1">
            <a:spLocks/>
          </p:cNvSpPr>
          <p:nvPr/>
        </p:nvSpPr>
        <p:spPr>
          <a:xfrm>
            <a:off x="277780" y="3976816"/>
            <a:ext cx="1468686" cy="3860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78594" tIns="39298" rIns="78594" bIns="39298" rtlCol="0"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ko-KR" altLang="en-US" sz="1719" b="1"/>
              <a:t>인재육성</a:t>
            </a:r>
            <a:endParaRPr lang="en-US" altLang="ko-KR" sz="1719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0BB8E4-21A6-E7E6-4D60-39956959035B}"/>
              </a:ext>
            </a:extLst>
          </p:cNvPr>
          <p:cNvSpPr txBox="1"/>
          <p:nvPr/>
        </p:nvSpPr>
        <p:spPr>
          <a:xfrm>
            <a:off x="286887" y="4493970"/>
            <a:ext cx="9860035" cy="727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/>
            <a:r>
              <a:rPr lang="ko-KR" altLang="en-US" sz="1375" dirty="0" err="1">
                <a:highlight>
                  <a:srgbClr val="FFFFFF"/>
                </a:highlight>
                <a:latin typeface="-apple-system"/>
              </a:rPr>
              <a:t>이디테크는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 구성원의 역량강화를 위한 교육지원에 노력하고 있습니다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.</a:t>
            </a:r>
          </a:p>
          <a:p>
            <a:pPr algn="l" fontAlgn="auto"/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교육 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1 : 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글로벌상생협력센터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(GPC)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의 온라인 교육 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1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건을 이수할 예정임</a:t>
            </a:r>
            <a:endParaRPr lang="en-US" altLang="ko-KR" sz="1375" dirty="0">
              <a:highlight>
                <a:srgbClr val="FFFFFF"/>
              </a:highlight>
              <a:latin typeface="-apple-system"/>
            </a:endParaRPr>
          </a:p>
          <a:p>
            <a:pPr algn="l" fontAlgn="auto"/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교육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2 : 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고객사의 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ESG 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교육 및 협력사 역량강화 교육을 수료 하였음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226BE0-DB26-71F3-190B-04127438B6D9}"/>
              </a:ext>
            </a:extLst>
          </p:cNvPr>
          <p:cNvSpPr txBox="1"/>
          <p:nvPr/>
        </p:nvSpPr>
        <p:spPr>
          <a:xfrm>
            <a:off x="277780" y="5930924"/>
            <a:ext cx="9860035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/>
            <a:r>
              <a:rPr lang="ko-KR" altLang="en-US" sz="1375" dirty="0" err="1">
                <a:highlight>
                  <a:srgbClr val="FFFFFF"/>
                </a:highlight>
                <a:latin typeface="-apple-system"/>
              </a:rPr>
              <a:t>이디테크는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 관계형 문화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(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사람중심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)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는 구성원 간의 신뢰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, 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유대감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, 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협업을 기반으로 운영하고 있습니다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.</a:t>
            </a:r>
          </a:p>
          <a:p>
            <a:pPr algn="l" fontAlgn="auto"/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청년친화 인증을 유지하고 있으며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, 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상생 노사문화를 만들기 위해 지속적으로 노력하고 있습니다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.</a:t>
            </a:r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6D6F1736-2228-3F41-1358-019804FE4A65}"/>
              </a:ext>
            </a:extLst>
          </p:cNvPr>
          <p:cNvSpPr txBox="1">
            <a:spLocks/>
          </p:cNvSpPr>
          <p:nvPr/>
        </p:nvSpPr>
        <p:spPr>
          <a:xfrm>
            <a:off x="277781" y="5350461"/>
            <a:ext cx="1468686" cy="3860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78594" tIns="39298" rIns="78594" bIns="39298" rtlCol="0"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ko-KR" altLang="en-US" sz="1719" b="1"/>
              <a:t>조직문화</a:t>
            </a:r>
            <a:endParaRPr lang="en-US" altLang="ko-KR" sz="1719" b="1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E726BA7-5425-0B37-B1D5-8058019EE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95070"/>
              </p:ext>
            </p:extLst>
          </p:nvPr>
        </p:nvGraphicFramePr>
        <p:xfrm>
          <a:off x="415456" y="2886296"/>
          <a:ext cx="9264619" cy="961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517">
                  <a:extLst>
                    <a:ext uri="{9D8B030D-6E8A-4147-A177-3AD203B41FA5}">
                      <a16:colId xmlns:a16="http://schemas.microsoft.com/office/drawing/2014/main" val="2957301217"/>
                    </a:ext>
                  </a:extLst>
                </a:gridCol>
                <a:gridCol w="1323517">
                  <a:extLst>
                    <a:ext uri="{9D8B030D-6E8A-4147-A177-3AD203B41FA5}">
                      <a16:colId xmlns:a16="http://schemas.microsoft.com/office/drawing/2014/main" val="2629081667"/>
                    </a:ext>
                  </a:extLst>
                </a:gridCol>
                <a:gridCol w="1323517">
                  <a:extLst>
                    <a:ext uri="{9D8B030D-6E8A-4147-A177-3AD203B41FA5}">
                      <a16:colId xmlns:a16="http://schemas.microsoft.com/office/drawing/2014/main" val="3867109586"/>
                    </a:ext>
                  </a:extLst>
                </a:gridCol>
                <a:gridCol w="1323517">
                  <a:extLst>
                    <a:ext uri="{9D8B030D-6E8A-4147-A177-3AD203B41FA5}">
                      <a16:colId xmlns:a16="http://schemas.microsoft.com/office/drawing/2014/main" val="2628237888"/>
                    </a:ext>
                  </a:extLst>
                </a:gridCol>
                <a:gridCol w="1323517">
                  <a:extLst>
                    <a:ext uri="{9D8B030D-6E8A-4147-A177-3AD203B41FA5}">
                      <a16:colId xmlns:a16="http://schemas.microsoft.com/office/drawing/2014/main" val="2303172359"/>
                    </a:ext>
                  </a:extLst>
                </a:gridCol>
                <a:gridCol w="1323517">
                  <a:extLst>
                    <a:ext uri="{9D8B030D-6E8A-4147-A177-3AD203B41FA5}">
                      <a16:colId xmlns:a16="http://schemas.microsoft.com/office/drawing/2014/main" val="130914295"/>
                    </a:ext>
                  </a:extLst>
                </a:gridCol>
                <a:gridCol w="1323517">
                  <a:extLst>
                    <a:ext uri="{9D8B030D-6E8A-4147-A177-3AD203B41FA5}">
                      <a16:colId xmlns:a16="http://schemas.microsoft.com/office/drawing/2014/main" val="1341283535"/>
                    </a:ext>
                  </a:extLst>
                </a:gridCol>
              </a:tblGrid>
              <a:tr h="347113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500" dirty="0"/>
                    </a:p>
                    <a:p>
                      <a:pPr algn="ctr" latinLnBrk="1"/>
                      <a:r>
                        <a:rPr lang="ko-KR" altLang="en-US" sz="1500" dirty="0"/>
                        <a:t>구 분</a:t>
                      </a:r>
                    </a:p>
                  </a:txBody>
                  <a:tcPr marL="78594" marR="78594" marT="39298" marB="39298"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/>
                        <a:t>임직원 수</a:t>
                      </a:r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/>
                        <a:t>신규채용 수</a:t>
                      </a:r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118080"/>
                  </a:ext>
                </a:extLst>
              </a:tr>
              <a:tr h="3043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/>
                        <a:t>내국인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/>
                        <a:t>외국인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/>
                        <a:t>총인원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/>
                        <a:t>일반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/>
                        <a:t>외국인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/>
                        <a:t>신규인원</a:t>
                      </a:r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3204231511"/>
                  </a:ext>
                </a:extLst>
              </a:tr>
              <a:tr h="3043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/>
                        <a:t>인원수</a:t>
                      </a:r>
                      <a:r>
                        <a:rPr lang="en-US" altLang="ko-KR" sz="1500" dirty="0"/>
                        <a:t>(</a:t>
                      </a:r>
                      <a:r>
                        <a:rPr lang="ko-KR" altLang="en-US" sz="1500" dirty="0"/>
                        <a:t>명</a:t>
                      </a:r>
                      <a:r>
                        <a:rPr lang="en-US" altLang="ko-KR" sz="1500" dirty="0"/>
                        <a:t>)</a:t>
                      </a:r>
                      <a:endParaRPr lang="ko-KR" altLang="en-US" sz="15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25</a:t>
                      </a:r>
                      <a:endParaRPr lang="ko-KR" altLang="en-US" sz="15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15</a:t>
                      </a:r>
                      <a:endParaRPr lang="ko-KR" altLang="en-US" sz="15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40</a:t>
                      </a:r>
                      <a:endParaRPr lang="ko-KR" altLang="en-US" sz="15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5</a:t>
                      </a:r>
                      <a:endParaRPr lang="ko-KR" altLang="en-US" sz="15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6</a:t>
                      </a:r>
                      <a:endParaRPr lang="ko-KR" altLang="en-US" sz="15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11</a:t>
                      </a:r>
                      <a:endParaRPr lang="ko-KR" altLang="en-US" sz="15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1116811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201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D72B1-A858-5F59-37E3-73EA0A22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24" y="428458"/>
            <a:ext cx="9860035" cy="65109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ko-KR" sz="2579" dirty="0"/>
              <a:t>Social (2024)</a:t>
            </a:r>
            <a:endParaRPr lang="ko-KR" altLang="en-US" sz="2579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6B5FCE-315F-13F7-186C-9B419B040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22" y="1215094"/>
            <a:ext cx="1468686" cy="39756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1719" b="1" dirty="0"/>
              <a:t> </a:t>
            </a:r>
            <a:r>
              <a:rPr lang="ko-KR" altLang="en-US" sz="1719" b="1" dirty="0"/>
              <a:t>산업안전</a:t>
            </a:r>
            <a:endParaRPr lang="en-US" altLang="ko-KR" sz="1719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9E7E4B2-E5EC-89B0-41BD-8150590DF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37026" y="401725"/>
            <a:ext cx="1174744" cy="704556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3CADAF6E-B068-397E-6AB7-E3FC535343FD}"/>
              </a:ext>
            </a:extLst>
          </p:cNvPr>
          <p:cNvSpPr txBox="1">
            <a:spLocks/>
          </p:cNvSpPr>
          <p:nvPr/>
        </p:nvSpPr>
        <p:spPr>
          <a:xfrm>
            <a:off x="246022" y="1748200"/>
            <a:ext cx="9860035" cy="938309"/>
          </a:xfrm>
          <a:prstGeom prst="rect">
            <a:avLst/>
          </a:prstGeom>
          <a:solidFill>
            <a:schemeClr val="bg1"/>
          </a:solidFill>
        </p:spPr>
        <p:txBody>
          <a:bodyPr vert="horz" lIns="78594" tIns="39298" rIns="78594" bIns="39298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15"/>
              </a:spcBef>
              <a:buNone/>
            </a:pPr>
            <a:r>
              <a:rPr lang="ko-KR" altLang="en-US" sz="1375" dirty="0" err="1"/>
              <a:t>이디테크는</a:t>
            </a:r>
            <a:r>
              <a:rPr lang="ko-KR" altLang="en-US" sz="1375" dirty="0"/>
              <a:t> </a:t>
            </a:r>
            <a:r>
              <a:rPr lang="en-US" altLang="ko-KR" sz="1375" dirty="0"/>
              <a:t>ISO 45001 </a:t>
            </a:r>
            <a:r>
              <a:rPr lang="ko-KR" altLang="en-US" sz="1375" dirty="0"/>
              <a:t>안전보건경영시스템 인증을 보유하고</a:t>
            </a:r>
            <a:r>
              <a:rPr lang="en-US" altLang="ko-KR" sz="1375" dirty="0"/>
              <a:t>, </a:t>
            </a:r>
            <a:r>
              <a:rPr lang="ko-KR" altLang="en-US" sz="1375" dirty="0"/>
              <a:t>관련 매뉴얼에 따라 산업안전 실현에 노력하고 있습니다</a:t>
            </a:r>
            <a:r>
              <a:rPr lang="en-US" altLang="ko-KR" sz="1375" dirty="0"/>
              <a:t>.</a:t>
            </a:r>
          </a:p>
          <a:p>
            <a:pPr marL="0" indent="0">
              <a:lnSpc>
                <a:spcPct val="100000"/>
              </a:lnSpc>
              <a:spcBef>
                <a:spcPts val="515"/>
              </a:spcBef>
              <a:buNone/>
            </a:pPr>
            <a:r>
              <a:rPr lang="ko-KR" altLang="en-US" sz="1375" dirty="0" err="1"/>
              <a:t>이디테크는</a:t>
            </a:r>
            <a:r>
              <a:rPr lang="ko-KR" altLang="en-US" sz="1375" dirty="0"/>
              <a:t> 중대산업재해 예방에 총력을 다하고 있으며</a:t>
            </a:r>
            <a:r>
              <a:rPr lang="en-US" altLang="ko-KR" sz="1375" dirty="0"/>
              <a:t>, </a:t>
            </a:r>
            <a:r>
              <a:rPr lang="ko-KR" altLang="en-US" sz="1375" dirty="0"/>
              <a:t>상</a:t>
            </a:r>
            <a:r>
              <a:rPr lang="en-US" altLang="ko-KR" sz="1375" dirty="0"/>
              <a:t>,</a:t>
            </a:r>
            <a:r>
              <a:rPr lang="ko-KR" altLang="en-US" sz="1375" dirty="0"/>
              <a:t>하반기 자체 종합 안전점검을 진행하고 있습니다</a:t>
            </a:r>
            <a:r>
              <a:rPr lang="en-US" altLang="ko-KR" sz="1375" dirty="0"/>
              <a:t>.</a:t>
            </a:r>
          </a:p>
          <a:p>
            <a:pPr marL="0" indent="0">
              <a:lnSpc>
                <a:spcPct val="100000"/>
              </a:lnSpc>
              <a:spcBef>
                <a:spcPts val="515"/>
              </a:spcBef>
              <a:buNone/>
            </a:pPr>
            <a:r>
              <a:rPr lang="ko-KR" altLang="en-US" sz="1375" dirty="0"/>
              <a:t>산업안전보건법을 준수하여 법정안전교육을 </a:t>
            </a:r>
            <a:r>
              <a:rPr lang="en-US" altLang="ko-KR" sz="1375" dirty="0"/>
              <a:t>100%</a:t>
            </a:r>
            <a:r>
              <a:rPr lang="ko-KR" altLang="en-US" sz="1375" dirty="0"/>
              <a:t>이행하고 있으며</a:t>
            </a:r>
            <a:r>
              <a:rPr lang="en-US" altLang="ko-KR" sz="1375" dirty="0"/>
              <a:t>, </a:t>
            </a:r>
            <a:r>
              <a:rPr lang="ko-KR" altLang="en-US" sz="1375" dirty="0"/>
              <a:t>사업장 위험성평가를 실시하였습니다</a:t>
            </a:r>
            <a:r>
              <a:rPr lang="en-US" altLang="ko-KR" sz="1375" dirty="0"/>
              <a:t>.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C34984F4-DB94-D1F4-7E3B-D2581436AAAA}"/>
              </a:ext>
            </a:extLst>
          </p:cNvPr>
          <p:cNvSpPr txBox="1">
            <a:spLocks/>
          </p:cNvSpPr>
          <p:nvPr/>
        </p:nvSpPr>
        <p:spPr>
          <a:xfrm>
            <a:off x="246021" y="4155953"/>
            <a:ext cx="1468686" cy="3860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78594" tIns="39298" rIns="78594" bIns="39298" rtlCol="0"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ko-KR" altLang="en-US" sz="1719" b="1" dirty="0"/>
              <a:t>동반성장</a:t>
            </a:r>
            <a:endParaRPr lang="en-US" altLang="ko-KR" sz="1719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0BB8E4-21A6-E7E6-4D60-39956959035B}"/>
              </a:ext>
            </a:extLst>
          </p:cNvPr>
          <p:cNvSpPr txBox="1"/>
          <p:nvPr/>
        </p:nvSpPr>
        <p:spPr>
          <a:xfrm>
            <a:off x="246020" y="4626771"/>
            <a:ext cx="9969922" cy="791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15"/>
              </a:spcBef>
            </a:pPr>
            <a:r>
              <a:rPr lang="ko-KR" altLang="en-US" sz="1375" dirty="0" err="1">
                <a:highlight>
                  <a:srgbClr val="FFFFFF"/>
                </a:highlight>
                <a:latin typeface="-apple-system"/>
              </a:rPr>
              <a:t>이디테크는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 협력사의 안정적인 운영을 위해 거래대금을 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90%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 현금으로 지급하고 있으며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, 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현재까지 미지급 없이 거래하고 있습니다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.</a:t>
            </a:r>
          </a:p>
          <a:p>
            <a:pPr>
              <a:spcBef>
                <a:spcPts val="515"/>
              </a:spcBef>
            </a:pPr>
            <a:r>
              <a:rPr lang="ko-KR" altLang="en-US" sz="1375" dirty="0" err="1">
                <a:highlight>
                  <a:srgbClr val="FFFFFF"/>
                </a:highlight>
                <a:latin typeface="-apple-system"/>
              </a:rPr>
              <a:t>이디테크는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 협력사 대표자와 협의회를 운영하며 동반성장을 위한 체계구축에 노력하고 있습니다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226BE0-DB26-71F3-190B-04127438B6D9}"/>
              </a:ext>
            </a:extLst>
          </p:cNvPr>
          <p:cNvSpPr txBox="1"/>
          <p:nvPr/>
        </p:nvSpPr>
        <p:spPr>
          <a:xfrm>
            <a:off x="246020" y="6028587"/>
            <a:ext cx="9860035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/>
            <a:r>
              <a:rPr lang="ko-KR" altLang="en-US" sz="1375" dirty="0" err="1">
                <a:highlight>
                  <a:srgbClr val="FFFFFF"/>
                </a:highlight>
                <a:latin typeface="-apple-system"/>
              </a:rPr>
              <a:t>이디테크는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 이익환원을 통한 사회공헌을 위해 지속적으로 기부 활동을 추진하고 있으며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, 2024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년 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5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건의 기부를 진행하였습니다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.</a:t>
            </a:r>
          </a:p>
          <a:p>
            <a:pPr>
              <a:spcBef>
                <a:spcPts val="515"/>
              </a:spcBef>
            </a:pPr>
            <a:r>
              <a:rPr lang="ko-KR" altLang="en-US" sz="1375" dirty="0" err="1">
                <a:highlight>
                  <a:srgbClr val="FFFFFF"/>
                </a:highlight>
                <a:latin typeface="-apple-system"/>
              </a:rPr>
              <a:t>이디테크는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 취약계층의 자원봉사를 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1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회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/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월 지속적으로 진행하고 있습니다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.</a:t>
            </a:r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6D6F1736-2228-3F41-1358-019804FE4A65}"/>
              </a:ext>
            </a:extLst>
          </p:cNvPr>
          <p:cNvSpPr txBox="1">
            <a:spLocks/>
          </p:cNvSpPr>
          <p:nvPr/>
        </p:nvSpPr>
        <p:spPr>
          <a:xfrm>
            <a:off x="246020" y="5487891"/>
            <a:ext cx="1468686" cy="3860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78594" tIns="39298" rIns="78594" bIns="39298" rtlCol="0"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ko-KR" altLang="en-US" sz="1719" b="1" dirty="0"/>
              <a:t>사회공헌</a:t>
            </a:r>
            <a:endParaRPr lang="en-US" altLang="ko-KR" sz="1719" b="1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E2E93B7C-0880-B4E3-2218-7D59AF3457DA}"/>
              </a:ext>
            </a:extLst>
          </p:cNvPr>
          <p:cNvSpPr txBox="1">
            <a:spLocks/>
          </p:cNvSpPr>
          <p:nvPr/>
        </p:nvSpPr>
        <p:spPr>
          <a:xfrm>
            <a:off x="246022" y="2694924"/>
            <a:ext cx="1468686" cy="3860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78594" tIns="39298" rIns="78594" bIns="39298" rtlCol="0"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ko-KR" altLang="en-US" sz="1719" b="1" dirty="0"/>
              <a:t>인권경영</a:t>
            </a:r>
            <a:endParaRPr lang="en-US" altLang="ko-KR" sz="1719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52592-7A51-1449-9236-AADBA43D977F}"/>
              </a:ext>
            </a:extLst>
          </p:cNvPr>
          <p:cNvSpPr txBox="1"/>
          <p:nvPr/>
        </p:nvSpPr>
        <p:spPr>
          <a:xfrm>
            <a:off x="246021" y="3232963"/>
            <a:ext cx="9860035" cy="85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15"/>
              </a:spcBef>
            </a:pPr>
            <a:r>
              <a:rPr lang="ko-KR" altLang="en-US" sz="1375" dirty="0" err="1">
                <a:highlight>
                  <a:srgbClr val="FFFFFF"/>
                </a:highlight>
                <a:latin typeface="-apple-system"/>
              </a:rPr>
              <a:t>이디테크는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 사회적 책임 규정에 의거하여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, 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근로자와 이해관계자의 인권을 보호하고 증진하기 위해 노력하고 있습니다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.</a:t>
            </a:r>
          </a:p>
          <a:p>
            <a:pPr>
              <a:spcBef>
                <a:spcPts val="515"/>
              </a:spcBef>
            </a:pPr>
            <a:r>
              <a:rPr lang="ko-KR" altLang="en-US" sz="1375" dirty="0" err="1">
                <a:highlight>
                  <a:srgbClr val="FFFFFF"/>
                </a:highlight>
                <a:latin typeface="-apple-system"/>
              </a:rPr>
              <a:t>이디테크는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 편견에 의한 차별 및 괴롭힘이 발생하지 않도록 노력하며 취약계층의 권익침해 반지에 노력하고 있습니다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.</a:t>
            </a:r>
          </a:p>
          <a:p>
            <a:pPr>
              <a:spcBef>
                <a:spcPts val="515"/>
              </a:spcBef>
            </a:pPr>
            <a:r>
              <a:rPr lang="ko-KR" altLang="en-US" sz="1375" dirty="0" err="1">
                <a:highlight>
                  <a:srgbClr val="FFFFFF"/>
                </a:highlight>
                <a:latin typeface="-apple-system"/>
              </a:rPr>
              <a:t>이디테크는</a:t>
            </a:r>
            <a:r>
              <a:rPr lang="ko-KR" altLang="en-US" sz="1375" dirty="0">
                <a:highlight>
                  <a:srgbClr val="FFFFFF"/>
                </a:highlight>
                <a:latin typeface="-apple-system"/>
              </a:rPr>
              <a:t> 차별 및 괴롭힘에 관련된 행위 근절을 위해 사내 고충처리를 구축하였으며 신고자의 신분을 보호합니다</a:t>
            </a:r>
            <a:r>
              <a:rPr lang="en-US" altLang="ko-KR" sz="1375" dirty="0">
                <a:highlight>
                  <a:srgbClr val="FFFFFF"/>
                </a:highlight>
                <a:latin typeface="-apple-system"/>
              </a:rPr>
              <a:t>.</a:t>
            </a:r>
            <a:endParaRPr lang="ko-KR" altLang="en-US" sz="1375" dirty="0">
              <a:highlight>
                <a:srgbClr val="FFFFFF"/>
              </a:highlight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171081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D72B1-A858-5F59-37E3-73EA0A22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01" y="430206"/>
            <a:ext cx="9860035" cy="65109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ko-KR" sz="2579" dirty="0"/>
              <a:t>Social (2024)</a:t>
            </a:r>
            <a:endParaRPr lang="ko-KR" altLang="en-US" sz="2579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6B5FCE-315F-13F7-186C-9B419B040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80" y="1423929"/>
            <a:ext cx="1534317" cy="39756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1719" b="1" dirty="0"/>
              <a:t> </a:t>
            </a:r>
            <a:r>
              <a:rPr lang="ko-KR" altLang="en-US" sz="1719" b="1" dirty="0"/>
              <a:t>경영자의 능력</a:t>
            </a:r>
            <a:endParaRPr lang="en-US" altLang="ko-KR" sz="1719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9E7E4B2-E5EC-89B0-41BD-8150590DF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09094" y="403473"/>
            <a:ext cx="1174744" cy="704556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3CADAF6E-B068-397E-6AB7-E3FC535343FD}"/>
              </a:ext>
            </a:extLst>
          </p:cNvPr>
          <p:cNvSpPr txBox="1">
            <a:spLocks/>
          </p:cNvSpPr>
          <p:nvPr/>
        </p:nvSpPr>
        <p:spPr>
          <a:xfrm>
            <a:off x="261901" y="1926318"/>
            <a:ext cx="9860035" cy="651091"/>
          </a:xfrm>
          <a:prstGeom prst="rect">
            <a:avLst/>
          </a:prstGeom>
          <a:solidFill>
            <a:schemeClr val="bg1"/>
          </a:solidFill>
        </p:spPr>
        <p:txBody>
          <a:bodyPr vert="horz" lIns="78594" tIns="39298" rIns="78594" bIns="39298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85972">
              <a:lnSpc>
                <a:spcPct val="100000"/>
              </a:lnSpc>
              <a:spcBef>
                <a:spcPts val="515"/>
              </a:spcBef>
              <a:buNone/>
            </a:pPr>
            <a:r>
              <a:rPr lang="ko-KR" altLang="en-US" sz="1375" dirty="0" err="1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이디테크는</a:t>
            </a:r>
            <a:r>
              <a:rPr lang="ko-KR" altLang="en-US" sz="1375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현 대표이사가 창업주로 </a:t>
            </a:r>
            <a:r>
              <a:rPr lang="en-US" altLang="ko-KR" sz="1375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21</a:t>
            </a:r>
            <a:r>
              <a:rPr lang="ko-KR" altLang="en-US" sz="1375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년간 사업체를 운영하고 있어 경영 안정성이 높다고 판단할 수 있습니다</a:t>
            </a:r>
            <a:r>
              <a:rPr lang="en-US" altLang="ko-KR" sz="1375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</a:p>
          <a:p>
            <a:pPr marL="0" indent="0" defTabSz="785972">
              <a:lnSpc>
                <a:spcPct val="100000"/>
              </a:lnSpc>
              <a:spcBef>
                <a:spcPts val="515"/>
              </a:spcBef>
              <a:buNone/>
            </a:pPr>
            <a:r>
              <a:rPr lang="ko-KR" altLang="en-US" sz="1375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현 대표이사는 </a:t>
            </a:r>
            <a:r>
              <a:rPr lang="ko-KR" altLang="en-US" sz="1375" dirty="0" err="1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광주경영자총협회</a:t>
            </a:r>
            <a:r>
              <a:rPr lang="ko-KR" altLang="en-US" sz="1375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임원</a:t>
            </a:r>
            <a:r>
              <a:rPr lang="en-US" altLang="ko-KR" sz="1375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, </a:t>
            </a:r>
            <a:r>
              <a:rPr lang="ko-KR" altLang="en-US" sz="1375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기술혁신 우수기업인 </a:t>
            </a:r>
            <a:r>
              <a:rPr lang="ko-KR" altLang="en-US" sz="1375" dirty="0" err="1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표창등</a:t>
            </a:r>
            <a:r>
              <a:rPr lang="ko-KR" altLang="en-US" sz="1375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지역사회를 위해 대내외 활동을 수행하고 있습니다</a:t>
            </a:r>
            <a:r>
              <a:rPr lang="en-US" altLang="ko-KR" sz="1375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C34984F4-DB94-D1F4-7E3B-D2581436AAAA}"/>
              </a:ext>
            </a:extLst>
          </p:cNvPr>
          <p:cNvSpPr txBox="1">
            <a:spLocks/>
          </p:cNvSpPr>
          <p:nvPr/>
        </p:nvSpPr>
        <p:spPr>
          <a:xfrm>
            <a:off x="277781" y="3868492"/>
            <a:ext cx="1468686" cy="3860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78594" tIns="39298" rIns="78594" bIns="39298" rtlCol="0">
            <a:normAutofit fontScale="850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85972">
              <a:lnSpc>
                <a:spcPct val="150000"/>
              </a:lnSpc>
              <a:buNone/>
            </a:pPr>
            <a:r>
              <a:rPr lang="ko-KR" altLang="en-US" sz="1719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윤리</a:t>
            </a:r>
            <a:r>
              <a:rPr lang="en-US" altLang="ko-KR" sz="1719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/</a:t>
            </a:r>
            <a:r>
              <a:rPr lang="ko-KR" altLang="en-US" sz="1719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준법 경영</a:t>
            </a:r>
            <a:endParaRPr lang="en-US" altLang="ko-KR" sz="1719" b="1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0BB8E4-21A6-E7E6-4D60-39956959035B}"/>
              </a:ext>
            </a:extLst>
          </p:cNvPr>
          <p:cNvSpPr txBox="1"/>
          <p:nvPr/>
        </p:nvSpPr>
        <p:spPr>
          <a:xfrm>
            <a:off x="261906" y="4317356"/>
            <a:ext cx="9969922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85972">
              <a:spcBef>
                <a:spcPts val="515"/>
              </a:spcBef>
            </a:pPr>
            <a:r>
              <a:rPr lang="ko-KR" altLang="en-US" sz="1375" dirty="0" err="1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이디테크는</a:t>
            </a:r>
            <a:r>
              <a:rPr lang="ko-KR" altLang="en-US" sz="1375" dirty="0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 윤리적 경영활동을 통해 기업윤리 실천에 노력하고 있으며</a:t>
            </a:r>
            <a:r>
              <a:rPr lang="en-US" altLang="ko-KR" sz="1375" dirty="0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, 2022</a:t>
            </a:r>
            <a:r>
              <a:rPr lang="ko-KR" altLang="en-US" sz="1375" dirty="0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년 윤리헌장 및 윤리규정을 제정하였습니다</a:t>
            </a:r>
            <a:r>
              <a:rPr lang="en-US" altLang="ko-KR" sz="1375" dirty="0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.</a:t>
            </a:r>
          </a:p>
          <a:p>
            <a:pPr defTabSz="785972">
              <a:spcBef>
                <a:spcPts val="515"/>
              </a:spcBef>
            </a:pPr>
            <a:r>
              <a:rPr lang="ko-KR" altLang="en-US" sz="1375" dirty="0" err="1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이디테크는</a:t>
            </a:r>
            <a:r>
              <a:rPr lang="ko-KR" altLang="en-US" sz="1375" dirty="0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 부패 및 부정청탁 등 반윤리적 행동에 대하여 신고할 수 있는 채널을 구성하고 홈페이지에 신문고를 운영하고 있습니다</a:t>
            </a:r>
            <a:r>
              <a:rPr lang="en-US" altLang="ko-KR" sz="1375" dirty="0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.</a:t>
            </a:r>
          </a:p>
          <a:p>
            <a:pPr defTabSz="785972">
              <a:spcBef>
                <a:spcPts val="515"/>
              </a:spcBef>
            </a:pPr>
            <a:r>
              <a:rPr lang="ko-KR" altLang="en-US" sz="1375" dirty="0" err="1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이디테크는</a:t>
            </a:r>
            <a:r>
              <a:rPr lang="ko-KR" altLang="en-US" sz="1375" dirty="0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 법규를 준수하며 위반사항이 없이 기업의 준법 경영을 실천하고 있습니다</a:t>
            </a:r>
            <a:r>
              <a:rPr lang="en-US" altLang="ko-KR" sz="1375" dirty="0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226BE0-DB26-71F3-190B-04127438B6D9}"/>
              </a:ext>
            </a:extLst>
          </p:cNvPr>
          <p:cNvSpPr txBox="1"/>
          <p:nvPr/>
        </p:nvSpPr>
        <p:spPr>
          <a:xfrm>
            <a:off x="261900" y="5945120"/>
            <a:ext cx="9860035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85972"/>
            <a:r>
              <a:rPr lang="ko-KR" altLang="en-US" sz="1375" dirty="0" err="1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이디테크는</a:t>
            </a:r>
            <a:r>
              <a:rPr lang="ko-KR" altLang="en-US" sz="1375" dirty="0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 도장의 핵심기술 내재화와 </a:t>
            </a:r>
            <a:r>
              <a:rPr lang="en-US" altLang="ko-KR" sz="1375" dirty="0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ESG </a:t>
            </a:r>
            <a:r>
              <a:rPr lang="ko-KR" altLang="en-US" sz="1375" dirty="0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이슈에 대응하기 위한 준비가 필요합니다</a:t>
            </a:r>
            <a:r>
              <a:rPr lang="en-US" altLang="ko-KR" sz="1375" dirty="0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.</a:t>
            </a:r>
          </a:p>
          <a:p>
            <a:pPr defTabSz="785972"/>
            <a:r>
              <a:rPr lang="ko-KR" altLang="en-US" sz="1375" dirty="0" err="1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이디테크는</a:t>
            </a:r>
            <a:r>
              <a:rPr lang="ko-KR" altLang="en-US" sz="1375" dirty="0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 공급사 </a:t>
            </a:r>
            <a:r>
              <a:rPr lang="en-US" altLang="ko-KR" sz="1375" dirty="0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ESG </a:t>
            </a:r>
            <a:r>
              <a:rPr lang="ko-KR" altLang="en-US" sz="1375" dirty="0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이슈에 따른 탄소감축 및 환경</a:t>
            </a:r>
            <a:r>
              <a:rPr lang="en-US" altLang="ko-KR" sz="1375" dirty="0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, </a:t>
            </a:r>
            <a:r>
              <a:rPr lang="ko-KR" altLang="en-US" sz="1375" dirty="0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노무관리에 노력하고 있습니다</a:t>
            </a:r>
            <a:r>
              <a:rPr lang="en-US" altLang="ko-KR" sz="1375" dirty="0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6D6F1736-2228-3F41-1358-019804FE4A65}"/>
              </a:ext>
            </a:extLst>
          </p:cNvPr>
          <p:cNvSpPr txBox="1">
            <a:spLocks/>
          </p:cNvSpPr>
          <p:nvPr/>
        </p:nvSpPr>
        <p:spPr>
          <a:xfrm>
            <a:off x="261900" y="5444873"/>
            <a:ext cx="1468686" cy="3860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78594" tIns="39298" rIns="78594" bIns="39298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85972">
              <a:lnSpc>
                <a:spcPct val="150000"/>
              </a:lnSpc>
              <a:buNone/>
            </a:pPr>
            <a:r>
              <a:rPr lang="ko-KR" altLang="en-US" sz="1719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리스크 경영</a:t>
            </a:r>
            <a:endParaRPr lang="en-US" altLang="ko-KR" sz="1719" b="1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E2E93B7C-0880-B4E3-2218-7D59AF3457DA}"/>
              </a:ext>
            </a:extLst>
          </p:cNvPr>
          <p:cNvSpPr txBox="1">
            <a:spLocks/>
          </p:cNvSpPr>
          <p:nvPr/>
        </p:nvSpPr>
        <p:spPr>
          <a:xfrm>
            <a:off x="277781" y="2607483"/>
            <a:ext cx="1468686" cy="3860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78594" tIns="39298" rIns="78594" bIns="39298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85972">
              <a:lnSpc>
                <a:spcPct val="150000"/>
              </a:lnSpc>
              <a:buNone/>
            </a:pPr>
            <a:r>
              <a:rPr lang="ko-KR" altLang="en-US" sz="1719" b="1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투명</a:t>
            </a:r>
            <a:r>
              <a:rPr lang="ko-KR" altLang="en-US" sz="1719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경영</a:t>
            </a:r>
            <a:endParaRPr lang="en-US" altLang="ko-KR" sz="1719" b="1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52592-7A51-1449-9236-AADBA43D977F}"/>
              </a:ext>
            </a:extLst>
          </p:cNvPr>
          <p:cNvSpPr txBox="1"/>
          <p:nvPr/>
        </p:nvSpPr>
        <p:spPr>
          <a:xfrm>
            <a:off x="261901" y="3141201"/>
            <a:ext cx="9860035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85972">
              <a:spcBef>
                <a:spcPts val="515"/>
              </a:spcBef>
            </a:pPr>
            <a:r>
              <a:rPr lang="ko-KR" altLang="en-US" sz="1375" dirty="0" err="1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이디테크는</a:t>
            </a:r>
            <a:r>
              <a:rPr lang="ko-KR" altLang="en-US" sz="1375" dirty="0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 외부 회계감사를 통해 재무활동에 대한 건정성과 타당성 및 재무 보고의 정확성을 검토합니다</a:t>
            </a:r>
            <a:r>
              <a:rPr lang="en-US" altLang="ko-KR" sz="1375" dirty="0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.</a:t>
            </a:r>
          </a:p>
          <a:p>
            <a:pPr defTabSz="785972">
              <a:spcBef>
                <a:spcPts val="515"/>
              </a:spcBef>
            </a:pPr>
            <a:r>
              <a:rPr lang="ko-KR" altLang="en-US" sz="1375" dirty="0" err="1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이디테크는</a:t>
            </a:r>
            <a:r>
              <a:rPr lang="ko-KR" altLang="en-US" sz="1375" dirty="0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 투명 경영을 중시하고 재무보고서를 금융감독원 전자공시시스템</a:t>
            </a:r>
            <a:r>
              <a:rPr lang="en-US" altLang="ko-KR" sz="1375" dirty="0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(DART)</a:t>
            </a:r>
            <a:r>
              <a:rPr lang="ko-KR" altLang="en-US" sz="1375" dirty="0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을 통해 공시하고 있습니다</a:t>
            </a:r>
            <a:r>
              <a:rPr lang="en-US" altLang="ko-KR" sz="1375" dirty="0">
                <a:solidFill>
                  <a:prstClr val="black"/>
                </a:solidFill>
                <a:highlight>
                  <a:srgbClr val="FFFFFF"/>
                </a:highlight>
                <a:latin typeface="-apple-system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633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D72B1-A858-5F59-37E3-73EA0A22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87" y="272447"/>
            <a:ext cx="9968268" cy="56438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ko-KR" sz="2579" dirty="0"/>
              <a:t>ESG KPI – 2024</a:t>
            </a:r>
            <a:r>
              <a:rPr lang="ko-KR" altLang="en-US" sz="2579" dirty="0"/>
              <a:t>년 계획 대 실적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9E7E4B2-E5EC-89B0-41BD-8150590DF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30244" y="272447"/>
            <a:ext cx="886454" cy="564386"/>
          </a:xfrm>
          <a:prstGeom prst="rect">
            <a:avLst/>
          </a:prstGeom>
        </p:spPr>
      </p:pic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705D660D-1C7C-EAC1-88FF-DAD3EBC5D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297696"/>
              </p:ext>
            </p:extLst>
          </p:nvPr>
        </p:nvGraphicFramePr>
        <p:xfrm>
          <a:off x="207783" y="912540"/>
          <a:ext cx="9968271" cy="621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427">
                  <a:extLst>
                    <a:ext uri="{9D8B030D-6E8A-4147-A177-3AD203B41FA5}">
                      <a16:colId xmlns:a16="http://schemas.microsoft.com/office/drawing/2014/main" val="1468593026"/>
                    </a:ext>
                  </a:extLst>
                </a:gridCol>
                <a:gridCol w="435545">
                  <a:extLst>
                    <a:ext uri="{9D8B030D-6E8A-4147-A177-3AD203B41FA5}">
                      <a16:colId xmlns:a16="http://schemas.microsoft.com/office/drawing/2014/main" val="3208834298"/>
                    </a:ext>
                  </a:extLst>
                </a:gridCol>
                <a:gridCol w="1149123">
                  <a:extLst>
                    <a:ext uri="{9D8B030D-6E8A-4147-A177-3AD203B41FA5}">
                      <a16:colId xmlns:a16="http://schemas.microsoft.com/office/drawing/2014/main" val="2474315004"/>
                    </a:ext>
                  </a:extLst>
                </a:gridCol>
                <a:gridCol w="524154">
                  <a:extLst>
                    <a:ext uri="{9D8B030D-6E8A-4147-A177-3AD203B41FA5}">
                      <a16:colId xmlns:a16="http://schemas.microsoft.com/office/drawing/2014/main" val="182437072"/>
                    </a:ext>
                  </a:extLst>
                </a:gridCol>
                <a:gridCol w="435773">
                  <a:extLst>
                    <a:ext uri="{9D8B030D-6E8A-4147-A177-3AD203B41FA5}">
                      <a16:colId xmlns:a16="http://schemas.microsoft.com/office/drawing/2014/main" val="2712821736"/>
                    </a:ext>
                  </a:extLst>
                </a:gridCol>
                <a:gridCol w="490243">
                  <a:extLst>
                    <a:ext uri="{9D8B030D-6E8A-4147-A177-3AD203B41FA5}">
                      <a16:colId xmlns:a16="http://schemas.microsoft.com/office/drawing/2014/main" val="606683538"/>
                    </a:ext>
                  </a:extLst>
                </a:gridCol>
                <a:gridCol w="482462">
                  <a:extLst>
                    <a:ext uri="{9D8B030D-6E8A-4147-A177-3AD203B41FA5}">
                      <a16:colId xmlns:a16="http://schemas.microsoft.com/office/drawing/2014/main" val="3145689677"/>
                    </a:ext>
                  </a:extLst>
                </a:gridCol>
                <a:gridCol w="570302">
                  <a:extLst>
                    <a:ext uri="{9D8B030D-6E8A-4147-A177-3AD203B41FA5}">
                      <a16:colId xmlns:a16="http://schemas.microsoft.com/office/drawing/2014/main" val="1098953679"/>
                    </a:ext>
                  </a:extLst>
                </a:gridCol>
                <a:gridCol w="372475">
                  <a:extLst>
                    <a:ext uri="{9D8B030D-6E8A-4147-A177-3AD203B41FA5}">
                      <a16:colId xmlns:a16="http://schemas.microsoft.com/office/drawing/2014/main" val="1950645987"/>
                    </a:ext>
                  </a:extLst>
                </a:gridCol>
                <a:gridCol w="412100">
                  <a:extLst>
                    <a:ext uri="{9D8B030D-6E8A-4147-A177-3AD203B41FA5}">
                      <a16:colId xmlns:a16="http://schemas.microsoft.com/office/drawing/2014/main" val="1428389948"/>
                    </a:ext>
                  </a:extLst>
                </a:gridCol>
                <a:gridCol w="435873">
                  <a:extLst>
                    <a:ext uri="{9D8B030D-6E8A-4147-A177-3AD203B41FA5}">
                      <a16:colId xmlns:a16="http://schemas.microsoft.com/office/drawing/2014/main" val="1128679143"/>
                    </a:ext>
                  </a:extLst>
                </a:gridCol>
                <a:gridCol w="420025">
                  <a:extLst>
                    <a:ext uri="{9D8B030D-6E8A-4147-A177-3AD203B41FA5}">
                      <a16:colId xmlns:a16="http://schemas.microsoft.com/office/drawing/2014/main" val="3175124943"/>
                    </a:ext>
                  </a:extLst>
                </a:gridCol>
                <a:gridCol w="380508">
                  <a:extLst>
                    <a:ext uri="{9D8B030D-6E8A-4147-A177-3AD203B41FA5}">
                      <a16:colId xmlns:a16="http://schemas.microsoft.com/office/drawing/2014/main" val="446758913"/>
                    </a:ext>
                  </a:extLst>
                </a:gridCol>
                <a:gridCol w="389082">
                  <a:extLst>
                    <a:ext uri="{9D8B030D-6E8A-4147-A177-3AD203B41FA5}">
                      <a16:colId xmlns:a16="http://schemas.microsoft.com/office/drawing/2014/main" val="645537265"/>
                    </a:ext>
                  </a:extLst>
                </a:gridCol>
                <a:gridCol w="404645">
                  <a:extLst>
                    <a:ext uri="{9D8B030D-6E8A-4147-A177-3AD203B41FA5}">
                      <a16:colId xmlns:a16="http://schemas.microsoft.com/office/drawing/2014/main" val="765672960"/>
                    </a:ext>
                  </a:extLst>
                </a:gridCol>
                <a:gridCol w="466898">
                  <a:extLst>
                    <a:ext uri="{9D8B030D-6E8A-4147-A177-3AD203B41FA5}">
                      <a16:colId xmlns:a16="http://schemas.microsoft.com/office/drawing/2014/main" val="1123807436"/>
                    </a:ext>
                  </a:extLst>
                </a:gridCol>
                <a:gridCol w="381300">
                  <a:extLst>
                    <a:ext uri="{9D8B030D-6E8A-4147-A177-3AD203B41FA5}">
                      <a16:colId xmlns:a16="http://schemas.microsoft.com/office/drawing/2014/main" val="2546530362"/>
                    </a:ext>
                  </a:extLst>
                </a:gridCol>
                <a:gridCol w="459116">
                  <a:extLst>
                    <a:ext uri="{9D8B030D-6E8A-4147-A177-3AD203B41FA5}">
                      <a16:colId xmlns:a16="http://schemas.microsoft.com/office/drawing/2014/main" val="1808939932"/>
                    </a:ext>
                  </a:extLst>
                </a:gridCol>
                <a:gridCol w="382261">
                  <a:extLst>
                    <a:ext uri="{9D8B030D-6E8A-4147-A177-3AD203B41FA5}">
                      <a16:colId xmlns:a16="http://schemas.microsoft.com/office/drawing/2014/main" val="3539585091"/>
                    </a:ext>
                  </a:extLst>
                </a:gridCol>
                <a:gridCol w="389466">
                  <a:extLst>
                    <a:ext uri="{9D8B030D-6E8A-4147-A177-3AD203B41FA5}">
                      <a16:colId xmlns:a16="http://schemas.microsoft.com/office/drawing/2014/main" val="2092775338"/>
                    </a:ext>
                  </a:extLst>
                </a:gridCol>
                <a:gridCol w="574493">
                  <a:extLst>
                    <a:ext uri="{9D8B030D-6E8A-4147-A177-3AD203B41FA5}">
                      <a16:colId xmlns:a16="http://schemas.microsoft.com/office/drawing/2014/main" val="3896391072"/>
                    </a:ext>
                  </a:extLst>
                </a:gridCol>
              </a:tblGrid>
              <a:tr h="19785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NO1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항목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KPI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구분</a:t>
                      </a:r>
                      <a:endParaRPr lang="en-US" altLang="ko-KR" sz="700" dirty="0"/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주관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부서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주기</a:t>
                      </a:r>
                    </a:p>
                  </a:txBody>
                  <a:tcPr marL="78594" marR="78594" marT="39298" marB="39298"/>
                </a:tc>
                <a:tc gridSpan="13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2024</a:t>
                      </a:r>
                      <a:r>
                        <a:rPr lang="ko-KR" altLang="en-US" sz="700" dirty="0"/>
                        <a:t>년 목표</a:t>
                      </a:r>
                      <a:r>
                        <a:rPr lang="en-US" altLang="ko-KR" sz="700" dirty="0"/>
                        <a:t>/</a:t>
                      </a:r>
                      <a:r>
                        <a:rPr lang="ko-KR" altLang="en-US" sz="700" dirty="0"/>
                        <a:t>실적</a:t>
                      </a:r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실적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계</a:t>
                      </a:r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385288870"/>
                  </a:ext>
                </a:extLst>
              </a:tr>
              <a:tr h="19785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목표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단위</a:t>
                      </a:r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추진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3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6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7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8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757845"/>
                  </a:ext>
                </a:extLst>
              </a:tr>
              <a:tr h="192778">
                <a:tc rowSpan="8">
                  <a:txBody>
                    <a:bodyPr/>
                    <a:lstStyle/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8">
                  <a:txBody>
                    <a:bodyPr/>
                    <a:lstStyle/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윤리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반윤리행동 신고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건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총무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계획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1215913675"/>
                  </a:ext>
                </a:extLst>
              </a:tr>
              <a:tr h="1927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실적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345677"/>
                  </a:ext>
                </a:extLst>
              </a:tr>
              <a:tr h="1927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법규위반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건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총무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계획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2184087221"/>
                  </a:ext>
                </a:extLst>
              </a:tr>
              <a:tr h="1927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실적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278550"/>
                  </a:ext>
                </a:extLst>
              </a:tr>
              <a:tr h="1927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기부활동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건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총무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분기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계획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3676962218"/>
                  </a:ext>
                </a:extLst>
              </a:tr>
              <a:tr h="1927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실적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729590"/>
                  </a:ext>
                </a:extLst>
              </a:tr>
              <a:tr h="1927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봉사활동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건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총무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년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계획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749273892"/>
                  </a:ext>
                </a:extLst>
              </a:tr>
              <a:tr h="1927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실적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354119"/>
                  </a:ext>
                </a:extLst>
              </a:tr>
              <a:tr h="192778">
                <a:tc rowSpan="12">
                  <a:txBody>
                    <a:bodyPr/>
                    <a:lstStyle/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r>
                        <a:rPr lang="en-US" altLang="ko-KR" sz="700" dirty="0"/>
                        <a:t>2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12">
                  <a:txBody>
                    <a:bodyPr/>
                    <a:lstStyle/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환경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ISO 14001</a:t>
                      </a:r>
                      <a:r>
                        <a:rPr lang="ko-KR" altLang="en-US" sz="700" dirty="0"/>
                        <a:t>인증유지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건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품질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년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계획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2060318272"/>
                  </a:ext>
                </a:extLst>
              </a:tr>
              <a:tr h="1927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실적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611274"/>
                  </a:ext>
                </a:extLst>
              </a:tr>
              <a:tr h="1927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전기 소비량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1500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MWH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총무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계획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1668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4108582472"/>
                  </a:ext>
                </a:extLst>
              </a:tr>
              <a:tr h="1927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실적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141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139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132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154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134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136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150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132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146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132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134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138</a:t>
                      </a:r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109784"/>
                  </a:ext>
                </a:extLst>
              </a:tr>
              <a:tr h="30641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에너지 소비량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300000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M3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총무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계획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25000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25000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25000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25000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25000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25000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25000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25000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25000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25000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25000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25000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352195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2821862728"/>
                  </a:ext>
                </a:extLst>
              </a:tr>
              <a:tr h="306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실적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33859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37828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31239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29637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32110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27229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27715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24682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22065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24198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32901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28732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493833"/>
                  </a:ext>
                </a:extLst>
              </a:tr>
              <a:tr h="1927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폐기물 발생량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35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톤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제조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계획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60.36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3718707171"/>
                  </a:ext>
                </a:extLst>
              </a:tr>
              <a:tr h="1927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실적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3.2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1.29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12.5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12.7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3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4.21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13.06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10.4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941159"/>
                  </a:ext>
                </a:extLst>
              </a:tr>
              <a:tr h="1927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용수 사용량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5040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M3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총무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계획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420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420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420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420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420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420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420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420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420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420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420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420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6153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2834246368"/>
                  </a:ext>
                </a:extLst>
              </a:tr>
              <a:tr h="1927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실적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423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521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518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458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621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437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538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461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449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619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449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659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398209"/>
                  </a:ext>
                </a:extLst>
              </a:tr>
              <a:tr h="1927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원산지 신고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건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품질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계획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856755090"/>
                  </a:ext>
                </a:extLst>
              </a:tr>
              <a:tr h="1927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실적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804450"/>
                  </a:ext>
                </a:extLst>
              </a:tr>
              <a:tr h="192778">
                <a:tc rowSpan="5">
                  <a:txBody>
                    <a:bodyPr/>
                    <a:lstStyle/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r>
                        <a:rPr lang="en-US" altLang="ko-KR" sz="700" dirty="0"/>
                        <a:t>3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5">
                  <a:txBody>
                    <a:bodyPr/>
                    <a:lstStyle/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노동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인권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노사협의회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건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총무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분기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계획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4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3965242848"/>
                  </a:ext>
                </a:extLst>
              </a:tr>
              <a:tr h="1927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실적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885084"/>
                  </a:ext>
                </a:extLst>
              </a:tr>
              <a:tr h="1927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/>
                        <a:t>불량율</a:t>
                      </a:r>
                      <a:r>
                        <a:rPr lang="en-US" altLang="ko-KR" sz="700" dirty="0"/>
                        <a:t>(</a:t>
                      </a:r>
                      <a:r>
                        <a:rPr lang="ko-KR" altLang="en-US" sz="700" dirty="0"/>
                        <a:t>고객품질</a:t>
                      </a:r>
                      <a:r>
                        <a:rPr lang="en-US" altLang="ko-KR" sz="700" dirty="0"/>
                        <a:t>)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PPM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품질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계획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15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15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15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15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15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6.75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2638690745"/>
                  </a:ext>
                </a:extLst>
              </a:tr>
              <a:tr h="1927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실적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3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7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7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8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7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8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7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8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7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7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6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7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672248"/>
                  </a:ext>
                </a:extLst>
              </a:tr>
              <a:tr h="1927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일자리 창출</a:t>
                      </a:r>
                      <a:r>
                        <a:rPr lang="en-US" altLang="ko-KR" sz="700" dirty="0"/>
                        <a:t>(2023</a:t>
                      </a:r>
                      <a:r>
                        <a:rPr lang="ko-KR" altLang="en-US" sz="700" dirty="0" err="1"/>
                        <a:t>년대비</a:t>
                      </a:r>
                      <a:r>
                        <a:rPr lang="en-US" altLang="ko-KR" sz="700" dirty="0"/>
                        <a:t>)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%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총무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년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실적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</a:t>
                      </a:r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3435174235"/>
                  </a:ext>
                </a:extLst>
              </a:tr>
              <a:tr h="192778">
                <a:tc rowSpan="4">
                  <a:txBody>
                    <a:bodyPr/>
                    <a:lstStyle/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r>
                        <a:rPr lang="en-US" altLang="ko-KR" sz="700" dirty="0"/>
                        <a:t>4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안전</a:t>
                      </a:r>
                      <a:endParaRPr lang="en-US" altLang="ko-KR" sz="700" dirty="0"/>
                    </a:p>
                    <a:p>
                      <a:pPr algn="ctr" latinLnBrk="1"/>
                      <a:r>
                        <a:rPr lang="ko-KR" altLang="en-US" sz="700" dirty="0"/>
                        <a:t>보건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산업재해 발생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건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제조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/>
                        <a:t>실적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2827940176"/>
                  </a:ext>
                </a:extLst>
              </a:tr>
              <a:tr h="1927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건강검진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%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총무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년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실적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100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3935481235"/>
                  </a:ext>
                </a:extLst>
              </a:tr>
              <a:tr h="1927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근로환경</a:t>
                      </a:r>
                      <a:r>
                        <a:rPr lang="en-US" altLang="ko-KR" sz="700" dirty="0"/>
                        <a:t>(</a:t>
                      </a:r>
                      <a:r>
                        <a:rPr lang="ko-KR" altLang="en-US" sz="700" dirty="0"/>
                        <a:t>소음</a:t>
                      </a:r>
                      <a:r>
                        <a:rPr lang="en-US" altLang="ko-KR" sz="700" dirty="0"/>
                        <a:t>)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dB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제조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반기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계획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90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78.7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2065997163"/>
                  </a:ext>
                </a:extLst>
              </a:tr>
              <a:tr h="1927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/>
                        <a:t>실적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75.9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/>
                        <a:t>81.4</a:t>
                      </a:r>
                      <a:endParaRPr lang="ko-KR" altLang="en-US" sz="7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061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816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D72B1-A858-5F59-37E3-73EA0A22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80" y="159818"/>
            <a:ext cx="9860035" cy="56753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ko-KR" sz="2579" dirty="0"/>
              <a:t>ESG KPI – 2025</a:t>
            </a:r>
            <a:r>
              <a:rPr lang="ko-KR" altLang="en-US" sz="2579" dirty="0"/>
              <a:t>년 계획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9E7E4B2-E5EC-89B0-41BD-8150590DF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14398" y="122992"/>
            <a:ext cx="1069085" cy="641187"/>
          </a:xfrm>
          <a:prstGeom prst="rect">
            <a:avLst/>
          </a:prstGeom>
        </p:spPr>
      </p:pic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AA2BB5C7-1A6F-4B99-D07E-BA31ACFE1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133507"/>
              </p:ext>
            </p:extLst>
          </p:nvPr>
        </p:nvGraphicFramePr>
        <p:xfrm>
          <a:off x="166180" y="801004"/>
          <a:ext cx="9898149" cy="622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637">
                  <a:extLst>
                    <a:ext uri="{9D8B030D-6E8A-4147-A177-3AD203B41FA5}">
                      <a16:colId xmlns:a16="http://schemas.microsoft.com/office/drawing/2014/main" val="3480066093"/>
                    </a:ext>
                  </a:extLst>
                </a:gridCol>
                <a:gridCol w="590844">
                  <a:extLst>
                    <a:ext uri="{9D8B030D-6E8A-4147-A177-3AD203B41FA5}">
                      <a16:colId xmlns:a16="http://schemas.microsoft.com/office/drawing/2014/main" val="3685407526"/>
                    </a:ext>
                  </a:extLst>
                </a:gridCol>
                <a:gridCol w="1076178">
                  <a:extLst>
                    <a:ext uri="{9D8B030D-6E8A-4147-A177-3AD203B41FA5}">
                      <a16:colId xmlns:a16="http://schemas.microsoft.com/office/drawing/2014/main" val="844080713"/>
                    </a:ext>
                  </a:extLst>
                </a:gridCol>
                <a:gridCol w="485335">
                  <a:extLst>
                    <a:ext uri="{9D8B030D-6E8A-4147-A177-3AD203B41FA5}">
                      <a16:colId xmlns:a16="http://schemas.microsoft.com/office/drawing/2014/main" val="3553891731"/>
                    </a:ext>
                  </a:extLst>
                </a:gridCol>
                <a:gridCol w="485336">
                  <a:extLst>
                    <a:ext uri="{9D8B030D-6E8A-4147-A177-3AD203B41FA5}">
                      <a16:colId xmlns:a16="http://schemas.microsoft.com/office/drawing/2014/main" val="342743312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1653469014"/>
                    </a:ext>
                  </a:extLst>
                </a:gridCol>
                <a:gridCol w="485335">
                  <a:extLst>
                    <a:ext uri="{9D8B030D-6E8A-4147-A177-3AD203B41FA5}">
                      <a16:colId xmlns:a16="http://schemas.microsoft.com/office/drawing/2014/main" val="1905752280"/>
                    </a:ext>
                  </a:extLst>
                </a:gridCol>
                <a:gridCol w="436099">
                  <a:extLst>
                    <a:ext uri="{9D8B030D-6E8A-4147-A177-3AD203B41FA5}">
                      <a16:colId xmlns:a16="http://schemas.microsoft.com/office/drawing/2014/main" val="626847306"/>
                    </a:ext>
                  </a:extLst>
                </a:gridCol>
                <a:gridCol w="534572">
                  <a:extLst>
                    <a:ext uri="{9D8B030D-6E8A-4147-A177-3AD203B41FA5}">
                      <a16:colId xmlns:a16="http://schemas.microsoft.com/office/drawing/2014/main" val="2886259424"/>
                    </a:ext>
                  </a:extLst>
                </a:gridCol>
                <a:gridCol w="506437">
                  <a:extLst>
                    <a:ext uri="{9D8B030D-6E8A-4147-A177-3AD203B41FA5}">
                      <a16:colId xmlns:a16="http://schemas.microsoft.com/office/drawing/2014/main" val="202557076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436520563"/>
                    </a:ext>
                  </a:extLst>
                </a:gridCol>
                <a:gridCol w="436098">
                  <a:extLst>
                    <a:ext uri="{9D8B030D-6E8A-4147-A177-3AD203B41FA5}">
                      <a16:colId xmlns:a16="http://schemas.microsoft.com/office/drawing/2014/main" val="721043339"/>
                    </a:ext>
                  </a:extLst>
                </a:gridCol>
                <a:gridCol w="429065">
                  <a:extLst>
                    <a:ext uri="{9D8B030D-6E8A-4147-A177-3AD203B41FA5}">
                      <a16:colId xmlns:a16="http://schemas.microsoft.com/office/drawing/2014/main" val="141434109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31790089"/>
                    </a:ext>
                  </a:extLst>
                </a:gridCol>
                <a:gridCol w="450166">
                  <a:extLst>
                    <a:ext uri="{9D8B030D-6E8A-4147-A177-3AD203B41FA5}">
                      <a16:colId xmlns:a16="http://schemas.microsoft.com/office/drawing/2014/main" val="318554202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11338598"/>
                    </a:ext>
                  </a:extLst>
                </a:gridCol>
                <a:gridCol w="436099">
                  <a:extLst>
                    <a:ext uri="{9D8B030D-6E8A-4147-A177-3AD203B41FA5}">
                      <a16:colId xmlns:a16="http://schemas.microsoft.com/office/drawing/2014/main" val="776733005"/>
                    </a:ext>
                  </a:extLst>
                </a:gridCol>
                <a:gridCol w="520504">
                  <a:extLst>
                    <a:ext uri="{9D8B030D-6E8A-4147-A177-3AD203B41FA5}">
                      <a16:colId xmlns:a16="http://schemas.microsoft.com/office/drawing/2014/main" val="3150046144"/>
                    </a:ext>
                  </a:extLst>
                </a:gridCol>
                <a:gridCol w="448121">
                  <a:extLst>
                    <a:ext uri="{9D8B030D-6E8A-4147-A177-3AD203B41FA5}">
                      <a16:colId xmlns:a16="http://schemas.microsoft.com/office/drawing/2014/main" val="3540874751"/>
                    </a:ext>
                  </a:extLst>
                </a:gridCol>
              </a:tblGrid>
              <a:tr h="42082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NO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항목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KPI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구  분</a:t>
                      </a:r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주관부서</a:t>
                      </a:r>
                    </a:p>
                  </a:txBody>
                  <a:tcPr marL="78594" marR="78594" marT="39298" marB="39298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주기</a:t>
                      </a:r>
                    </a:p>
                  </a:txBody>
                  <a:tcPr marL="78594" marR="78594" marT="39298" marB="39298"/>
                </a:tc>
                <a:tc gridSpan="1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2025</a:t>
                      </a:r>
                      <a:r>
                        <a:rPr lang="ko-KR" altLang="en-US" sz="1200" dirty="0"/>
                        <a:t>년 목표</a:t>
                      </a:r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1660259307"/>
                  </a:ext>
                </a:extLst>
              </a:tr>
              <a:tr h="310526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목표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단위</a:t>
                      </a:r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4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5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6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7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8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9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11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12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1540518367"/>
                  </a:ext>
                </a:extLst>
              </a:tr>
              <a:tr h="310526">
                <a:tc rowSpan="4">
                  <a:txBody>
                    <a:bodyPr/>
                    <a:lstStyle/>
                    <a:p>
                      <a:pPr algn="ctr" latinLnBrk="1"/>
                      <a:endParaRPr lang="en-US" altLang="ko-KR" sz="1000" dirty="0"/>
                    </a:p>
                    <a:p>
                      <a:pPr algn="ctr" latinLnBrk="1"/>
                      <a:endParaRPr lang="en-US" altLang="ko-KR" sz="1000" dirty="0"/>
                    </a:p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en-US" altLang="ko-KR" sz="1000" dirty="0"/>
                    </a:p>
                    <a:p>
                      <a:pPr algn="ctr" latinLnBrk="1"/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윤리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반윤리행동 신고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건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총무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3148307413"/>
                  </a:ext>
                </a:extLst>
              </a:tr>
              <a:tr h="31052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법규위반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건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marL="0" marR="0" lvl="0" indent="0" algn="ctr" defTabSz="9673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총무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4087154867"/>
                  </a:ext>
                </a:extLst>
              </a:tr>
              <a:tr h="31052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기부활동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12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건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총무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분기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609324231"/>
                  </a:ext>
                </a:extLst>
              </a:tr>
              <a:tr h="31052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봉사활동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건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총무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년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3658673033"/>
                  </a:ext>
                </a:extLst>
              </a:tr>
              <a:tr h="442036">
                <a:tc rowSpan="6">
                  <a:txBody>
                    <a:bodyPr/>
                    <a:lstStyle/>
                    <a:p>
                      <a:pPr algn="ctr" latinLnBrk="1"/>
                      <a:endParaRPr lang="en-US" altLang="ko-KR" sz="1000" dirty="0"/>
                    </a:p>
                    <a:p>
                      <a:pPr algn="ctr" latinLnBrk="1"/>
                      <a:endParaRPr lang="en-US" altLang="ko-KR" sz="1000" dirty="0"/>
                    </a:p>
                    <a:p>
                      <a:pPr algn="ctr" latinLnBrk="1"/>
                      <a:endParaRPr lang="en-US" altLang="ko-KR" sz="1000" dirty="0"/>
                    </a:p>
                    <a:p>
                      <a:pPr algn="ctr" latinLnBrk="1"/>
                      <a:r>
                        <a:rPr lang="en-US" altLang="ko-KR" sz="1000" dirty="0"/>
                        <a:t>2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 rowSpan="6">
                  <a:txBody>
                    <a:bodyPr/>
                    <a:lstStyle/>
                    <a:p>
                      <a:pPr algn="ctr" latinLnBrk="1"/>
                      <a:endParaRPr lang="en-US" altLang="ko-KR" sz="1000" dirty="0"/>
                    </a:p>
                    <a:p>
                      <a:pPr algn="ctr" latinLnBrk="1"/>
                      <a:endParaRPr lang="en-US" altLang="ko-KR" sz="1000" dirty="0"/>
                    </a:p>
                    <a:p>
                      <a:pPr algn="ctr" latinLnBrk="1"/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환경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ISO14001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인증유지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건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품질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년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2759313048"/>
                  </a:ext>
                </a:extLst>
              </a:tr>
              <a:tr h="31052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전기소비량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1560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MWH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총무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130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130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130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130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130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130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130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130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130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130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130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130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1583754379"/>
                  </a:ext>
                </a:extLst>
              </a:tr>
              <a:tr h="31052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에너지소비량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300000</a:t>
                      </a:r>
                      <a:endParaRPr lang="ko-KR" altLang="en-US" sz="8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M3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총무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25000</a:t>
                      </a:r>
                      <a:endParaRPr lang="ko-KR" altLang="en-US" sz="8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25000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25000</a:t>
                      </a:r>
                      <a:endParaRPr lang="ko-KR" altLang="en-US" sz="8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25000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25000</a:t>
                      </a:r>
                      <a:endParaRPr lang="ko-KR" altLang="en-US" sz="8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25000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25000</a:t>
                      </a:r>
                      <a:endParaRPr lang="ko-KR" altLang="en-US" sz="8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25000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25000</a:t>
                      </a:r>
                      <a:endParaRPr lang="ko-KR" altLang="en-US" sz="8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25000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25000</a:t>
                      </a:r>
                      <a:endParaRPr lang="ko-KR" altLang="en-US" sz="8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25000</a:t>
                      </a:r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94839896"/>
                  </a:ext>
                </a:extLst>
              </a:tr>
              <a:tr h="31052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폐기물발생량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35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톤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제조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5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5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5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5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5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5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5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3036478979"/>
                  </a:ext>
                </a:extLst>
              </a:tr>
              <a:tr h="31052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용수 사용량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4800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M3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총무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400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400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400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400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400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400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400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400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400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400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400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400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3348705810"/>
                  </a:ext>
                </a:extLst>
              </a:tr>
              <a:tr h="31052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원산지 신고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건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품질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2948024933"/>
                  </a:ext>
                </a:extLst>
              </a:tr>
              <a:tr h="310526"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sz="1000" dirty="0"/>
                    </a:p>
                    <a:p>
                      <a:pPr algn="ctr" latinLnBrk="1"/>
                      <a:r>
                        <a:rPr lang="en-US" altLang="ko-KR" sz="1000" dirty="0"/>
                        <a:t>3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노동</a:t>
                      </a:r>
                      <a:r>
                        <a:rPr lang="en-US" altLang="ko-KR" sz="1000" dirty="0"/>
                        <a:t>/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인권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노사협의회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4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건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총무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분기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1694386079"/>
                  </a:ext>
                </a:extLst>
              </a:tr>
              <a:tr h="44203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불량율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고객품질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15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PPM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품질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15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15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15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15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15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15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15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15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15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15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15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15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3564321366"/>
                  </a:ext>
                </a:extLst>
              </a:tr>
              <a:tr h="44203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일자리창출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en-US" altLang="ko-KR" sz="1000" dirty="0"/>
                        <a:t>(2023</a:t>
                      </a:r>
                      <a:r>
                        <a:rPr lang="ko-KR" altLang="en-US" sz="1000" dirty="0" err="1"/>
                        <a:t>년대비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%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총무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년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2094140603"/>
                  </a:ext>
                </a:extLst>
              </a:tr>
              <a:tr h="310526"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sz="1000" dirty="0"/>
                    </a:p>
                    <a:p>
                      <a:pPr algn="ctr" latinLnBrk="1"/>
                      <a:endParaRPr lang="en-US" altLang="ko-KR" sz="1000" dirty="0"/>
                    </a:p>
                    <a:p>
                      <a:pPr algn="ctr" latinLnBrk="1"/>
                      <a:r>
                        <a:rPr lang="en-US" altLang="ko-KR" sz="1000" dirty="0"/>
                        <a:t>4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sz="1000" dirty="0"/>
                    </a:p>
                    <a:p>
                      <a:pPr algn="ctr" latinLnBrk="1"/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안전</a:t>
                      </a:r>
                      <a:r>
                        <a:rPr lang="en-US" altLang="ko-KR" sz="1000" dirty="0"/>
                        <a:t>/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보건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산업재해발생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건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제조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2164607655"/>
                  </a:ext>
                </a:extLst>
              </a:tr>
              <a:tr h="31052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건강검진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100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%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총무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년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100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153174898"/>
                  </a:ext>
                </a:extLst>
              </a:tr>
              <a:tr h="44203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근로환경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소음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90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dB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제조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반기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90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90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2479986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233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7632E61-18AD-14C1-3747-480997CBA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52" y="910376"/>
            <a:ext cx="9860035" cy="5078995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628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D72B1-A858-5F59-37E3-73EA0A22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74" y="291756"/>
            <a:ext cx="9860035" cy="65109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ko-KR" sz="2579" dirty="0"/>
              <a:t>- </a:t>
            </a:r>
            <a:r>
              <a:rPr lang="ko-KR" altLang="en-US" sz="2579" dirty="0"/>
              <a:t>목 차</a:t>
            </a:r>
            <a:r>
              <a:rPr lang="en-US" altLang="ko-KR" sz="2579" dirty="0"/>
              <a:t>-</a:t>
            </a:r>
            <a:endParaRPr lang="ko-KR" altLang="en-US" sz="2579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6B5FCE-315F-13F7-186C-9B419B040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578" y="1077437"/>
            <a:ext cx="5066490" cy="4468805"/>
          </a:xfrm>
        </p:spPr>
        <p:txBody>
          <a:bodyPr>
            <a:normAutofit fontScale="62500" lnSpcReduction="20000"/>
          </a:bodyPr>
          <a:lstStyle/>
          <a:p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1. CEO</a:t>
            </a:r>
            <a:r>
              <a:rPr lang="ko-KR" altLang="en-US" dirty="0"/>
              <a:t>의지 및 회사현황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2. 2024</a:t>
            </a:r>
            <a:r>
              <a:rPr lang="ko-KR" altLang="en-US" dirty="0"/>
              <a:t>년 </a:t>
            </a:r>
            <a:r>
              <a:rPr lang="en-US" altLang="ko-KR" dirty="0"/>
              <a:t>ESG </a:t>
            </a:r>
            <a:r>
              <a:rPr lang="ko-KR" altLang="en-US" dirty="0"/>
              <a:t>주요성과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3. </a:t>
            </a:r>
            <a:r>
              <a:rPr lang="ko-KR" altLang="en-US" dirty="0"/>
              <a:t>온실가스 발생량 모니터링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4. 2024</a:t>
            </a:r>
            <a:r>
              <a:rPr lang="ko-KR" altLang="en-US" dirty="0"/>
              <a:t>년 환경경영 일반 보고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5. Environmental (2024</a:t>
            </a:r>
            <a:r>
              <a:rPr lang="ko-KR" altLang="en-US" dirty="0"/>
              <a:t>년도</a:t>
            </a:r>
            <a:r>
              <a:rPr lang="en-US" altLang="ko-KR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6. Social (2024</a:t>
            </a:r>
            <a:r>
              <a:rPr lang="ko-KR" altLang="en-US" dirty="0"/>
              <a:t>년도</a:t>
            </a:r>
            <a:r>
              <a:rPr lang="en-US" altLang="ko-KR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7. Governance (2024</a:t>
            </a:r>
            <a:r>
              <a:rPr lang="ko-KR" altLang="en-US" dirty="0"/>
              <a:t>년도</a:t>
            </a:r>
            <a:r>
              <a:rPr lang="en-US" altLang="ko-KR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8. ESG KPI</a:t>
            </a:r>
            <a:endParaRPr lang="ko-KR" altLang="en-US" dirty="0"/>
          </a:p>
        </p:txBody>
      </p:sp>
      <p:pic>
        <p:nvPicPr>
          <p:cNvPr id="4" name="Picture 3" descr="로고">
            <a:extLst>
              <a:ext uri="{FF2B5EF4-FFF2-40B4-BE49-F238E27FC236}">
                <a16:creationId xmlns:a16="http://schemas.microsoft.com/office/drawing/2014/main" id="{225ECB07-D543-CA48-B578-9951918B0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3" y="2781473"/>
            <a:ext cx="2711862" cy="139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9E7E4B2-E5EC-89B0-41BD-8150590DF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10557" y="5232093"/>
            <a:ext cx="1920995" cy="115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7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D72B1-A858-5F59-37E3-73EA0A22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55" y="259763"/>
            <a:ext cx="9860035" cy="65109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ko-KR" sz="2579" dirty="0"/>
              <a:t>CEO</a:t>
            </a:r>
            <a:r>
              <a:rPr lang="ko-KR" altLang="en-US" sz="2579" dirty="0"/>
              <a:t>의지 및 회사현황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6B5FCE-315F-13F7-186C-9B419B040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55" y="3081133"/>
            <a:ext cx="9860035" cy="119362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7600" b="1" dirty="0"/>
              <a:t>회사현황</a:t>
            </a:r>
            <a:endParaRPr lang="en-US" altLang="ko-KR" sz="7600" b="1" dirty="0"/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6000" dirty="0" err="1">
                <a:solidFill>
                  <a:srgbClr val="000000"/>
                </a:solidFill>
                <a:latin typeface="굴림" panose="020B0600000101010101" pitchFamily="50" charset="-127"/>
              </a:rPr>
              <a:t>이디테크는</a:t>
            </a:r>
            <a:r>
              <a:rPr lang="ko-KR" altLang="en-US" sz="6000" dirty="0">
                <a:solidFill>
                  <a:srgbClr val="000000"/>
                </a:solidFill>
                <a:latin typeface="굴림" panose="020B0600000101010101" pitchFamily="50" charset="-127"/>
              </a:rPr>
              <a:t> </a:t>
            </a:r>
            <a:r>
              <a:rPr lang="en-US" altLang="ko-KR" sz="6000" dirty="0">
                <a:solidFill>
                  <a:srgbClr val="000000"/>
                </a:solidFill>
                <a:latin typeface="굴림" panose="020B0600000101010101" pitchFamily="50" charset="-127"/>
              </a:rPr>
              <a:t>2004</a:t>
            </a:r>
            <a:r>
              <a:rPr lang="ko-KR" altLang="en-US" sz="6000" dirty="0">
                <a:solidFill>
                  <a:srgbClr val="000000"/>
                </a:solidFill>
                <a:latin typeface="굴림" panose="020B0600000101010101" pitchFamily="50" charset="-127"/>
              </a:rPr>
              <a:t>년 설립 이래 자동차</a:t>
            </a:r>
            <a:r>
              <a:rPr lang="en-US" altLang="ko-KR" sz="6000" dirty="0">
                <a:solidFill>
                  <a:srgbClr val="000000"/>
                </a:solidFill>
                <a:latin typeface="굴림" panose="020B0600000101010101" pitchFamily="50" charset="-127"/>
              </a:rPr>
              <a:t>,</a:t>
            </a:r>
            <a:r>
              <a:rPr lang="ko-KR" altLang="en-US" sz="6000" dirty="0">
                <a:solidFill>
                  <a:srgbClr val="000000"/>
                </a:solidFill>
                <a:latin typeface="굴림" panose="020B0600000101010101" pitchFamily="50" charset="-127"/>
              </a:rPr>
              <a:t>전자부품 전착</a:t>
            </a:r>
            <a:r>
              <a:rPr lang="en-US" altLang="ko-KR" sz="6000" dirty="0">
                <a:solidFill>
                  <a:srgbClr val="000000"/>
                </a:solidFill>
                <a:latin typeface="굴림" panose="020B0600000101010101" pitchFamily="50" charset="-127"/>
              </a:rPr>
              <a:t>,</a:t>
            </a:r>
            <a:r>
              <a:rPr lang="ko-KR" altLang="en-US" sz="6000" dirty="0">
                <a:solidFill>
                  <a:srgbClr val="000000"/>
                </a:solidFill>
                <a:latin typeface="굴림" panose="020B0600000101010101" pitchFamily="50" charset="-127"/>
              </a:rPr>
              <a:t>액상</a:t>
            </a:r>
            <a:r>
              <a:rPr lang="en-US" altLang="ko-KR" sz="6000" dirty="0">
                <a:solidFill>
                  <a:srgbClr val="000000"/>
                </a:solidFill>
                <a:latin typeface="굴림" panose="020B0600000101010101" pitchFamily="50" charset="-127"/>
              </a:rPr>
              <a:t>,</a:t>
            </a:r>
            <a:r>
              <a:rPr lang="ko-KR" altLang="en-US" sz="6000" dirty="0">
                <a:solidFill>
                  <a:srgbClr val="000000"/>
                </a:solidFill>
                <a:latin typeface="굴림" panose="020B0600000101010101" pitchFamily="50" charset="-127"/>
              </a:rPr>
              <a:t>분체 도장 및 가공 조립 회사로 최고의 품질을 제공하여 </a:t>
            </a:r>
            <a:endParaRPr lang="en-US" altLang="ko-KR" sz="6000" dirty="0">
              <a:solidFill>
                <a:srgbClr val="000000"/>
              </a:solidFill>
              <a:latin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6000" dirty="0">
                <a:solidFill>
                  <a:srgbClr val="000000"/>
                </a:solidFill>
                <a:latin typeface="굴림" panose="020B0600000101010101" pitchFamily="50" charset="-127"/>
              </a:rPr>
              <a:t>고객사에게 인정받는 기업이 되기 위해 노력해 왔습니다</a:t>
            </a:r>
            <a:r>
              <a:rPr lang="en-US" altLang="ko-KR" sz="6000" dirty="0">
                <a:solidFill>
                  <a:srgbClr val="000000"/>
                </a:solidFill>
                <a:latin typeface="굴림" panose="020B0600000101010101" pitchFamily="50" charset="-127"/>
              </a:rPr>
              <a:t>.</a:t>
            </a:r>
            <a:endParaRPr lang="en-US" altLang="ko-KR" sz="6000" dirty="0"/>
          </a:p>
          <a:p>
            <a:pPr marL="0" indent="0">
              <a:lnSpc>
                <a:spcPct val="120000"/>
              </a:lnSpc>
              <a:buNone/>
            </a:pPr>
            <a:endParaRPr lang="en-US" altLang="ko-KR" sz="6000" dirty="0"/>
          </a:p>
          <a:p>
            <a:pPr marL="0" indent="0">
              <a:lnSpc>
                <a:spcPct val="150000"/>
              </a:lnSpc>
              <a:buNone/>
            </a:pPr>
            <a:endParaRPr lang="en-US" altLang="ko-KR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AF72B7B3-864D-3C10-3E43-CDD4F7982E59}"/>
              </a:ext>
            </a:extLst>
          </p:cNvPr>
          <p:cNvSpPr txBox="1">
            <a:spLocks/>
          </p:cNvSpPr>
          <p:nvPr/>
        </p:nvSpPr>
        <p:spPr>
          <a:xfrm rot="10800000" flipV="1">
            <a:off x="8217093" y="2652513"/>
            <a:ext cx="1810459" cy="670996"/>
          </a:xfrm>
          <a:prstGeom prst="rect">
            <a:avLst/>
          </a:prstGeom>
        </p:spPr>
        <p:txBody>
          <a:bodyPr vert="horz" lIns="78594" tIns="39298" rIns="78594" bIns="39298" rtlCol="0">
            <a:normAutofit fontScale="55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ko-KR" altLang="en-US" sz="2407" dirty="0"/>
              <a:t>주식회사 </a:t>
            </a:r>
            <a:r>
              <a:rPr lang="ko-KR" altLang="en-US" sz="2407" dirty="0" err="1"/>
              <a:t>이디테크</a:t>
            </a:r>
            <a:endParaRPr lang="en-US" altLang="ko-KR" sz="2407" dirty="0"/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2407" dirty="0"/>
              <a:t>대표이사  양 범 식</a:t>
            </a:r>
            <a:endParaRPr lang="en-US" altLang="ko-KR" sz="2407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51F96F32-BB7C-76D4-0884-365AD08BAFD4}"/>
              </a:ext>
            </a:extLst>
          </p:cNvPr>
          <p:cNvSpPr txBox="1">
            <a:spLocks/>
          </p:cNvSpPr>
          <p:nvPr/>
        </p:nvSpPr>
        <p:spPr>
          <a:xfrm>
            <a:off x="261901" y="1143700"/>
            <a:ext cx="9860035" cy="1305624"/>
          </a:xfrm>
          <a:prstGeom prst="rect">
            <a:avLst/>
          </a:prstGeom>
        </p:spPr>
        <p:txBody>
          <a:bodyPr vert="horz" lIns="78594" tIns="39298" rIns="78594" bIns="39298" rtlCol="0">
            <a:normAutofit fontScale="70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2665" b="1" dirty="0"/>
              <a:t>CEO </a:t>
            </a:r>
            <a:r>
              <a:rPr lang="ko-KR" altLang="en-US" sz="2665" b="1" dirty="0"/>
              <a:t>의지</a:t>
            </a:r>
            <a:endParaRPr lang="en-US" altLang="ko-KR" sz="2665" b="1" dirty="0"/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2407" b="1" dirty="0">
                <a:solidFill>
                  <a:schemeClr val="accent1"/>
                </a:solidFill>
              </a:rPr>
              <a:t>지속가능한 미래로</a:t>
            </a:r>
            <a:endParaRPr lang="en-US" altLang="ko-KR" sz="2407" b="1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2407" dirty="0"/>
              <a:t>고객과의 신뢰 강화와 </a:t>
            </a:r>
            <a:r>
              <a:rPr lang="en-US" altLang="ko-KR" sz="2407" dirty="0"/>
              <a:t>ESG </a:t>
            </a:r>
            <a:r>
              <a:rPr lang="ko-KR" altLang="en-US" sz="2407" dirty="0"/>
              <a:t>경영으로 사회적 책임을 다하며 지속 가능한 미래로 나아가겠습니다</a:t>
            </a:r>
            <a:r>
              <a:rPr lang="en-US" altLang="ko-KR" sz="2407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2407" dirty="0"/>
          </a:p>
          <a:p>
            <a:pPr marL="0" indent="0">
              <a:lnSpc>
                <a:spcPct val="150000"/>
              </a:lnSpc>
              <a:buNone/>
            </a:pPr>
            <a:endParaRPr lang="en-US" altLang="ko-KR" sz="2407" dirty="0"/>
          </a:p>
        </p:txBody>
      </p:sp>
      <p:pic>
        <p:nvPicPr>
          <p:cNvPr id="7" name="그림 73">
            <a:extLst>
              <a:ext uri="{FF2B5EF4-FFF2-40B4-BE49-F238E27FC236}">
                <a16:creationId xmlns:a16="http://schemas.microsoft.com/office/drawing/2014/main" id="{7E98F219-2D39-27A4-E65F-CC0D7A64F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6" t="18253"/>
          <a:stretch>
            <a:fillRect/>
          </a:stretch>
        </p:blipFill>
        <p:spPr bwMode="auto">
          <a:xfrm>
            <a:off x="499403" y="5093794"/>
            <a:ext cx="1059526" cy="12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D493A794-C771-6CF5-684B-55771F556FAC}"/>
              </a:ext>
            </a:extLst>
          </p:cNvPr>
          <p:cNvSpPr txBox="1">
            <a:spLocks/>
          </p:cNvSpPr>
          <p:nvPr/>
        </p:nvSpPr>
        <p:spPr>
          <a:xfrm rot="10800000" flipV="1">
            <a:off x="314088" y="4400563"/>
            <a:ext cx="3005887" cy="5235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78594" tIns="39298" rIns="78594" bIns="39298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2407" dirty="0"/>
              <a:t>2024</a:t>
            </a:r>
            <a:r>
              <a:rPr lang="ko-KR" altLang="en-US" sz="2407" dirty="0"/>
              <a:t>년 주요 생산품</a:t>
            </a:r>
            <a:endParaRPr lang="en-US" altLang="ko-KR" sz="2407" dirty="0"/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428B3A37-E49C-ED26-E86A-47EAE974F105}"/>
              </a:ext>
            </a:extLst>
          </p:cNvPr>
          <p:cNvSpPr txBox="1">
            <a:spLocks/>
          </p:cNvSpPr>
          <p:nvPr/>
        </p:nvSpPr>
        <p:spPr>
          <a:xfrm rot="10800000" flipV="1">
            <a:off x="363325" y="6377976"/>
            <a:ext cx="9581694" cy="338658"/>
          </a:xfrm>
          <a:prstGeom prst="rect">
            <a:avLst/>
          </a:prstGeom>
        </p:spPr>
        <p:txBody>
          <a:bodyPr vert="horz" lIns="78594" tIns="39298" rIns="78594" bIns="39298" rtlCol="0">
            <a:normAutofit fontScale="55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2407" dirty="0"/>
              <a:t> GZ MAIN DOOR                   PU FRT BUMPER                      </a:t>
            </a:r>
            <a:r>
              <a:rPr lang="ko-KR" altLang="en-US" sz="2407" dirty="0"/>
              <a:t>군용 </a:t>
            </a:r>
            <a:r>
              <a:rPr lang="en-US" altLang="ko-KR" sz="2407" dirty="0"/>
              <a:t>MAIN TANK                     SP2 FRT BUMPER                      NQ5 FRT BUMPER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8CA1A9-FD58-9341-1EFA-65C46E3D1CE8}"/>
              </a:ext>
            </a:extLst>
          </p:cNvPr>
          <p:cNvSpPr txBox="1"/>
          <p:nvPr/>
        </p:nvSpPr>
        <p:spPr>
          <a:xfrm>
            <a:off x="2572777" y="3468713"/>
            <a:ext cx="5240968" cy="294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85972" fontAlgn="base">
              <a:spcBef>
                <a:spcPct val="20000"/>
              </a:spcBef>
              <a:spcAft>
                <a:spcPct val="0"/>
              </a:spcAft>
            </a:pPr>
            <a:endParaRPr kumimoji="1" lang="ko-KR" altLang="ko-KR" sz="1316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3" name="Picture 36" descr="SL73146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6903" y="5110141"/>
            <a:ext cx="1999565" cy="110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71">
            <a:extLst>
              <a:ext uri="{FF2B5EF4-FFF2-40B4-BE49-F238E27FC236}">
                <a16:creationId xmlns:a16="http://schemas.microsoft.com/office/drawing/2014/main" id="{ACA3EDC3-63E7-2626-4CDD-ED93E74F8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14816" r="6934" b="23801"/>
          <a:stretch>
            <a:fillRect/>
          </a:stretch>
        </p:blipFill>
        <p:spPr bwMode="auto">
          <a:xfrm>
            <a:off x="3924886" y="5110141"/>
            <a:ext cx="1643012" cy="112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0000000-0008-0000-0B00-000006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9" b="23764"/>
          <a:stretch/>
        </p:blipFill>
        <p:spPr>
          <a:xfrm>
            <a:off x="5780104" y="5118123"/>
            <a:ext cx="1810459" cy="110073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0000000-0008-0000-1200-000008000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3745" y="5093850"/>
            <a:ext cx="1927505" cy="112501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A1DE7E4-59CB-011B-6D7A-39FD4D32FE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209094" y="235956"/>
            <a:ext cx="1174744" cy="7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0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D72B1-A858-5F59-37E3-73EA0A22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80" y="244174"/>
            <a:ext cx="9945580" cy="65109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ko-KR" sz="2579" dirty="0"/>
              <a:t>2024</a:t>
            </a:r>
            <a:r>
              <a:rPr lang="ko-KR" altLang="en-US" sz="2579" dirty="0"/>
              <a:t>년 </a:t>
            </a:r>
            <a:r>
              <a:rPr lang="en-US" altLang="ko-KR" sz="2579" dirty="0"/>
              <a:t>ESG </a:t>
            </a:r>
            <a:r>
              <a:rPr lang="ko-KR" altLang="en-US" sz="2579" dirty="0"/>
              <a:t>주요성과</a:t>
            </a: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51F96F32-BB7C-76D4-0884-365AD08BAFD4}"/>
              </a:ext>
            </a:extLst>
          </p:cNvPr>
          <p:cNvSpPr txBox="1">
            <a:spLocks/>
          </p:cNvSpPr>
          <p:nvPr/>
        </p:nvSpPr>
        <p:spPr>
          <a:xfrm>
            <a:off x="363326" y="1722731"/>
            <a:ext cx="9860035" cy="1152123"/>
          </a:xfrm>
          <a:prstGeom prst="rect">
            <a:avLst/>
          </a:prstGeom>
        </p:spPr>
        <p:txBody>
          <a:bodyPr vert="horz" lIns="78594" tIns="39298" rIns="78594" bIns="39298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altLang="ko-KR" sz="2407" dirty="0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D493A794-C771-6CF5-684B-55771F556FAC}"/>
              </a:ext>
            </a:extLst>
          </p:cNvPr>
          <p:cNvSpPr txBox="1">
            <a:spLocks/>
          </p:cNvSpPr>
          <p:nvPr/>
        </p:nvSpPr>
        <p:spPr>
          <a:xfrm rot="10800000" flipV="1">
            <a:off x="277780" y="1055673"/>
            <a:ext cx="2192742" cy="16171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78594" tIns="39298" rIns="78594" bIns="39298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8597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1" lang="ko-KR" altLang="en-US" sz="1892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환경</a:t>
            </a:r>
            <a:endParaRPr kumimoji="1" lang="en-US" altLang="ko-KR" sz="1892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marL="0" indent="0" defTabSz="78597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1" lang="en-US" altLang="ko-KR" sz="1892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ENVIRONMENTAL</a:t>
            </a:r>
            <a:endParaRPr kumimoji="1" lang="ko-KR" altLang="ko-KR" sz="1892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5215E2FA-7D0C-6E2F-9243-C6969360B8F7}"/>
              </a:ext>
            </a:extLst>
          </p:cNvPr>
          <p:cNvSpPr txBox="1">
            <a:spLocks/>
          </p:cNvSpPr>
          <p:nvPr/>
        </p:nvSpPr>
        <p:spPr>
          <a:xfrm rot="10800000" flipV="1">
            <a:off x="277780" y="3002701"/>
            <a:ext cx="2192742" cy="13992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78594" tIns="39298" rIns="78594" bIns="39298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8597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1" lang="ko-KR" altLang="en-US" sz="2149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사회</a:t>
            </a:r>
            <a:endParaRPr kumimoji="1" lang="en-US" altLang="ko-KR" sz="2149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marL="0" indent="0" defTabSz="78597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1" lang="en-US" altLang="ko-KR" sz="2149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SOCIAL</a:t>
            </a:r>
            <a:endParaRPr kumimoji="1" lang="ko-KR" altLang="ko-KR" sz="2149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822FC752-BC4A-E63F-5D6E-C02EA699CB14}"/>
              </a:ext>
            </a:extLst>
          </p:cNvPr>
          <p:cNvSpPr txBox="1">
            <a:spLocks/>
          </p:cNvSpPr>
          <p:nvPr/>
        </p:nvSpPr>
        <p:spPr>
          <a:xfrm rot="10800000" flipV="1">
            <a:off x="277782" y="4762696"/>
            <a:ext cx="2192740" cy="15388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78594" tIns="39298" rIns="78594" bIns="39298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8597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1" lang="ko-KR" altLang="en-US" sz="2149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지배구조</a:t>
            </a:r>
            <a:endParaRPr kumimoji="1" lang="en-US" altLang="ko-KR" sz="2149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marL="0" indent="0" defTabSz="78597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1" lang="en-US" altLang="ko-KR" sz="2149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COVERNANCE</a:t>
            </a:r>
            <a:endParaRPr kumimoji="1" lang="ko-KR" altLang="ko-KR" sz="2149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id="{2C406C47-3946-794A-D175-57857FFF84AF}"/>
              </a:ext>
            </a:extLst>
          </p:cNvPr>
          <p:cNvSpPr txBox="1">
            <a:spLocks/>
          </p:cNvSpPr>
          <p:nvPr/>
        </p:nvSpPr>
        <p:spPr>
          <a:xfrm rot="10800000" flipV="1">
            <a:off x="2556068" y="1055672"/>
            <a:ext cx="7667292" cy="16171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78594" tIns="39298" rIns="78594" bIns="39298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8597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1" lang="ko-KR" altLang="en-US" sz="1719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환경경영시스템 인증 획득   탄소중립 방안 실천     신규라인 효율화 장비 운용  </a:t>
            </a:r>
            <a:endParaRPr kumimoji="1" lang="en-US" altLang="ko-KR" sz="1719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defTabSz="78597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kumimoji="1" lang="en-US" altLang="ko-KR" sz="1461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ISO 14001 </a:t>
            </a:r>
            <a:r>
              <a:rPr kumimoji="1" lang="ko-KR" altLang="en-US" sz="1461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인증                   </a:t>
            </a:r>
            <a:r>
              <a:rPr kumimoji="1" lang="en-US" altLang="ko-KR" sz="1461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-</a:t>
            </a:r>
            <a:r>
              <a:rPr kumimoji="1" lang="ko-KR" altLang="en-US" sz="1461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에너지 소비량 모니터링    </a:t>
            </a:r>
            <a:r>
              <a:rPr kumimoji="1" lang="en-US" altLang="ko-KR" sz="1461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-LED </a:t>
            </a:r>
            <a:r>
              <a:rPr kumimoji="1" lang="ko-KR" altLang="en-US" sz="1461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조명 운용</a:t>
            </a:r>
            <a:endParaRPr kumimoji="1" lang="ko-KR" altLang="ko-KR" sz="1461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721C2728-43E1-23B6-8E07-9C20F8E65918}"/>
              </a:ext>
            </a:extLst>
          </p:cNvPr>
          <p:cNvSpPr txBox="1">
            <a:spLocks/>
          </p:cNvSpPr>
          <p:nvPr/>
        </p:nvSpPr>
        <p:spPr>
          <a:xfrm rot="10800000" flipV="1">
            <a:off x="5250570" y="1792557"/>
            <a:ext cx="2423130" cy="480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78594" tIns="39298" rIns="78594" bIns="39298" rtlCol="0">
            <a:normAutofit fontScale="6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8597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1" lang="en-US" altLang="ko-KR" sz="2407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-</a:t>
            </a:r>
            <a:r>
              <a:rPr kumimoji="1" lang="ko-KR" altLang="en-US" sz="2407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사업장 에너지 진단 실시</a:t>
            </a:r>
            <a:endParaRPr kumimoji="1" lang="ko-KR" altLang="ko-KR" sz="2407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" name="내용 개체 틀 2">
            <a:extLst>
              <a:ext uri="{FF2B5EF4-FFF2-40B4-BE49-F238E27FC236}">
                <a16:creationId xmlns:a16="http://schemas.microsoft.com/office/drawing/2014/main" id="{2F4124E6-A911-FD7F-BCFD-B4ED59DE4332}"/>
              </a:ext>
            </a:extLst>
          </p:cNvPr>
          <p:cNvSpPr txBox="1">
            <a:spLocks/>
          </p:cNvSpPr>
          <p:nvPr/>
        </p:nvSpPr>
        <p:spPr>
          <a:xfrm rot="10800000" flipV="1">
            <a:off x="2556068" y="3009757"/>
            <a:ext cx="7667292" cy="1399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78594" tIns="39298" rIns="78594" bIns="39298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8597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1" lang="ko-KR" altLang="en-US" sz="1719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사업장 안전 강화              가족친화경영 인증 유지        지역사회 기부</a:t>
            </a:r>
            <a:endParaRPr kumimoji="1" lang="en-US" altLang="ko-KR" sz="1719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marL="0" indent="0" defTabSz="78597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1" lang="en-US" altLang="ko-KR" sz="1461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-</a:t>
            </a:r>
            <a:r>
              <a:rPr kumimoji="1" lang="ko-KR" altLang="en-US" sz="1461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환경경영 관리 운영                </a:t>
            </a:r>
            <a:r>
              <a:rPr kumimoji="1" lang="en-US" altLang="ko-KR" sz="1461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-</a:t>
            </a:r>
            <a:r>
              <a:rPr kumimoji="1" lang="ko-KR" altLang="en-US" sz="1461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임직원 </a:t>
            </a:r>
            <a:r>
              <a:rPr kumimoji="1" lang="ko-KR" altLang="en-US" sz="1461" b="1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일가정</a:t>
            </a:r>
            <a:r>
              <a:rPr kumimoji="1" lang="ko-KR" altLang="en-US" sz="1461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양립 만족           </a:t>
            </a:r>
            <a:r>
              <a:rPr kumimoji="1" lang="en-US" altLang="ko-KR" sz="1461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-</a:t>
            </a:r>
            <a:r>
              <a:rPr kumimoji="1" lang="ko-KR" altLang="en-US" sz="1461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지역사회 기부활동 </a:t>
            </a:r>
            <a:r>
              <a:rPr kumimoji="1" lang="en-US" altLang="ko-KR" sz="1461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kumimoji="1" lang="ko-KR" altLang="en-US" sz="1461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건</a:t>
            </a:r>
            <a:endParaRPr kumimoji="1" lang="en-US" altLang="ko-KR" sz="1461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marL="0" indent="0" defTabSz="78597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1" lang="en-US" altLang="ko-KR" sz="1461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-</a:t>
            </a:r>
            <a:r>
              <a:rPr kumimoji="1" lang="ko-KR" altLang="en-US" sz="1461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사업장 안전시설 강화</a:t>
            </a:r>
            <a:endParaRPr kumimoji="1" lang="ko-KR" altLang="ko-KR" sz="1461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내용 개체 틀 2">
            <a:extLst>
              <a:ext uri="{FF2B5EF4-FFF2-40B4-BE49-F238E27FC236}">
                <a16:creationId xmlns:a16="http://schemas.microsoft.com/office/drawing/2014/main" id="{7C3F8496-3017-ED04-CA67-052DEEED684C}"/>
              </a:ext>
            </a:extLst>
          </p:cNvPr>
          <p:cNvSpPr txBox="1">
            <a:spLocks/>
          </p:cNvSpPr>
          <p:nvPr/>
        </p:nvSpPr>
        <p:spPr>
          <a:xfrm rot="10800000" flipV="1">
            <a:off x="2556068" y="4762696"/>
            <a:ext cx="7667292" cy="15388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78594" tIns="39298" rIns="78594" bIns="39298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8597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1" lang="ko-KR" altLang="en-US" sz="1719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윤리 강화                              사업설명회 실시  </a:t>
            </a:r>
            <a:endParaRPr kumimoji="1" lang="en-US" altLang="ko-KR" sz="1719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marL="0" indent="0" defTabSz="78597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1" lang="en-US" altLang="ko-KR" sz="1548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-</a:t>
            </a:r>
            <a:r>
              <a:rPr kumimoji="1" lang="ko-KR" altLang="en-US" sz="1548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홈페이지 </a:t>
            </a:r>
            <a:r>
              <a:rPr kumimoji="1" lang="en-US" altLang="ko-KR" sz="1548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ESG </a:t>
            </a:r>
            <a:r>
              <a:rPr kumimoji="1" lang="ko-KR" altLang="en-US" sz="1548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관련 사이버        </a:t>
            </a:r>
            <a:r>
              <a:rPr kumimoji="1" lang="en-US" altLang="ko-KR" sz="1548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-</a:t>
            </a:r>
            <a:r>
              <a:rPr kumimoji="1" lang="ko-KR" altLang="en-US" sz="1548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임직원 대상 </a:t>
            </a:r>
            <a:r>
              <a:rPr kumimoji="1" lang="en-US" altLang="ko-KR" sz="1548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24</a:t>
            </a:r>
            <a:r>
              <a:rPr kumimoji="1" lang="ko-KR" altLang="en-US" sz="1548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년 사업성 및 </a:t>
            </a:r>
            <a:r>
              <a:rPr kumimoji="1" lang="en-US" altLang="ko-KR" sz="1548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25</a:t>
            </a:r>
            <a:r>
              <a:rPr kumimoji="1" lang="ko-KR" altLang="en-US" sz="1548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년 사업설명회 진행    </a:t>
            </a:r>
            <a:endParaRPr kumimoji="1" lang="en-US" altLang="ko-KR" sz="1548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marL="0" indent="0" defTabSz="78597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1" lang="en-US" altLang="ko-KR" sz="1548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kumimoji="1" lang="ko-KR" altLang="en-US" sz="1548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신문고 활동 지속 유지</a:t>
            </a:r>
            <a:endParaRPr kumimoji="1" lang="en-US" altLang="ko-KR" sz="1548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054140E-FC17-CFE6-C65B-8023ABE54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09094" y="183653"/>
            <a:ext cx="1174744" cy="7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D72B1-A858-5F59-37E3-73EA0A22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14" y="213354"/>
            <a:ext cx="9945580" cy="65109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ko-KR" altLang="en-US" sz="2579" dirty="0"/>
              <a:t>온실가스 발생량 모니터링 </a:t>
            </a:r>
            <a:r>
              <a:rPr lang="en-US" altLang="ko-KR" sz="2579" dirty="0"/>
              <a:t>– </a:t>
            </a:r>
            <a:r>
              <a:rPr lang="ko-KR" altLang="en-US" sz="2579" dirty="0"/>
              <a:t>최근 </a:t>
            </a:r>
            <a:r>
              <a:rPr lang="en-US" altLang="ko-KR" sz="2579" dirty="0"/>
              <a:t>3</a:t>
            </a:r>
            <a:r>
              <a:rPr lang="ko-KR" altLang="en-US" sz="2579" dirty="0"/>
              <a:t>개년</a:t>
            </a: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51F96F32-BB7C-76D4-0884-365AD08BAFD4}"/>
              </a:ext>
            </a:extLst>
          </p:cNvPr>
          <p:cNvSpPr txBox="1">
            <a:spLocks/>
          </p:cNvSpPr>
          <p:nvPr/>
        </p:nvSpPr>
        <p:spPr>
          <a:xfrm>
            <a:off x="363326" y="1722731"/>
            <a:ext cx="9860035" cy="1152123"/>
          </a:xfrm>
          <a:prstGeom prst="rect">
            <a:avLst/>
          </a:prstGeom>
        </p:spPr>
        <p:txBody>
          <a:bodyPr vert="horz" lIns="78594" tIns="39298" rIns="78594" bIns="39298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altLang="ko-KR" sz="2407" dirty="0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D493A794-C771-6CF5-684B-55771F556FAC}"/>
              </a:ext>
            </a:extLst>
          </p:cNvPr>
          <p:cNvSpPr txBox="1">
            <a:spLocks/>
          </p:cNvSpPr>
          <p:nvPr/>
        </p:nvSpPr>
        <p:spPr>
          <a:xfrm rot="10800000" flipV="1">
            <a:off x="277774" y="947825"/>
            <a:ext cx="2192742" cy="15843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78594" tIns="39298" rIns="78594" bIns="39298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8597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1" lang="en-US" altLang="ko-KR" sz="2407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Scope 1</a:t>
            </a:r>
            <a:endParaRPr kumimoji="1" lang="ko-KR" altLang="ko-KR" sz="2407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5215E2FA-7D0C-6E2F-9243-C6969360B8F7}"/>
              </a:ext>
            </a:extLst>
          </p:cNvPr>
          <p:cNvSpPr txBox="1">
            <a:spLocks/>
          </p:cNvSpPr>
          <p:nvPr/>
        </p:nvSpPr>
        <p:spPr>
          <a:xfrm rot="10800000" flipV="1">
            <a:off x="277774" y="2615563"/>
            <a:ext cx="2192742" cy="1014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78594" tIns="39298" rIns="78594" bIns="39298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8597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1" lang="en-US" altLang="ko-KR" sz="2407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Scope 2</a:t>
            </a:r>
            <a:endParaRPr kumimoji="1" lang="ko-KR" altLang="ko-KR" sz="2407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822FC752-BC4A-E63F-5D6E-C02EA699CB14}"/>
              </a:ext>
            </a:extLst>
          </p:cNvPr>
          <p:cNvSpPr txBox="1">
            <a:spLocks/>
          </p:cNvSpPr>
          <p:nvPr/>
        </p:nvSpPr>
        <p:spPr>
          <a:xfrm rot="10800000" flipV="1">
            <a:off x="277776" y="3692307"/>
            <a:ext cx="2192740" cy="8700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78594" tIns="39298" rIns="78594" bIns="39298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8597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1" lang="en-US" altLang="ko-KR" sz="2407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Scope 3</a:t>
            </a:r>
            <a:endParaRPr kumimoji="1" lang="ko-KR" altLang="ko-KR" sz="2407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6909445C-BDE2-B21B-7F61-E6779D3EC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284843"/>
              </p:ext>
            </p:extLst>
          </p:nvPr>
        </p:nvGraphicFramePr>
        <p:xfrm>
          <a:off x="2528362" y="947825"/>
          <a:ext cx="7675232" cy="1584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926">
                  <a:extLst>
                    <a:ext uri="{9D8B030D-6E8A-4147-A177-3AD203B41FA5}">
                      <a16:colId xmlns:a16="http://schemas.microsoft.com/office/drawing/2014/main" val="3324856341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2739772837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3562798188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3586007969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3043478471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303064667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1564846562"/>
                    </a:ext>
                  </a:extLst>
                </a:gridCol>
              </a:tblGrid>
              <a:tr h="290993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200" dirty="0"/>
                    </a:p>
                    <a:p>
                      <a:pPr algn="ctr" latinLnBrk="1"/>
                      <a:r>
                        <a:rPr lang="ko-KR" altLang="en-US" sz="1200" dirty="0"/>
                        <a:t>구분</a:t>
                      </a:r>
                      <a:endParaRPr lang="en-US" altLang="ko-KR" sz="1200" dirty="0"/>
                    </a:p>
                  </a:txBody>
                  <a:tcPr marL="78594" marR="78594" marT="39298" marB="39298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2022</a:t>
                      </a:r>
                      <a:r>
                        <a:rPr lang="ko-KR" altLang="en-US" sz="1200" dirty="0"/>
                        <a:t>년</a:t>
                      </a:r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2023</a:t>
                      </a:r>
                      <a:r>
                        <a:rPr lang="ko-KR" altLang="en-US" sz="1200" dirty="0"/>
                        <a:t>년</a:t>
                      </a:r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2024</a:t>
                      </a:r>
                      <a:r>
                        <a:rPr lang="ko-KR" altLang="en-US" sz="1200" dirty="0"/>
                        <a:t>년</a:t>
                      </a:r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279975"/>
                  </a:ext>
                </a:extLst>
              </a:tr>
              <a:tr h="290993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[tCO2e]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[MWh]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[tCO2e]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[MWh]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[tCO2e]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[MWh]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3251736165"/>
                  </a:ext>
                </a:extLst>
              </a:tr>
              <a:tr h="4203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경유</a:t>
                      </a:r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지게차</a:t>
                      </a:r>
                      <a:r>
                        <a:rPr lang="en-US" altLang="ko-KR" sz="1000" dirty="0"/>
                        <a:t>,</a:t>
                      </a:r>
                      <a:r>
                        <a:rPr lang="ko-KR" altLang="en-US" sz="1000" dirty="0"/>
                        <a:t>차량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4.189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17.879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2.475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20.715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3.842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29.486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530761298"/>
                  </a:ext>
                </a:extLst>
              </a:tr>
              <a:tr h="2909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폐기물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6.207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14.276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5.482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12.608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6.784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27.136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2492145194"/>
                  </a:ext>
                </a:extLst>
              </a:tr>
              <a:tr h="2909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계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10.396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32.155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7.957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33.323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10.626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56.622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4159131988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B68D434-44B3-CE9D-5E74-12D3256FD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926415"/>
              </p:ext>
            </p:extLst>
          </p:nvPr>
        </p:nvGraphicFramePr>
        <p:xfrm>
          <a:off x="2516699" y="2615563"/>
          <a:ext cx="7675075" cy="1007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769">
                  <a:extLst>
                    <a:ext uri="{9D8B030D-6E8A-4147-A177-3AD203B41FA5}">
                      <a16:colId xmlns:a16="http://schemas.microsoft.com/office/drawing/2014/main" val="3324856341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2739772837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3562798188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3586007969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3043478471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303064667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1564846562"/>
                    </a:ext>
                  </a:extLst>
                </a:gridCol>
              </a:tblGrid>
              <a:tr h="320364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200" dirty="0"/>
                    </a:p>
                    <a:p>
                      <a:pPr algn="ctr" latinLnBrk="1"/>
                      <a:r>
                        <a:rPr lang="ko-KR" altLang="en-US" sz="1200" dirty="0"/>
                        <a:t>구분</a:t>
                      </a:r>
                      <a:endParaRPr lang="en-US" altLang="ko-KR" sz="1200" dirty="0"/>
                    </a:p>
                  </a:txBody>
                  <a:tcPr marL="78594" marR="78594" marT="39298" marB="39298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2022</a:t>
                      </a:r>
                      <a:r>
                        <a:rPr lang="ko-KR" altLang="en-US" sz="1200" dirty="0"/>
                        <a:t>년</a:t>
                      </a:r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2023</a:t>
                      </a:r>
                      <a:r>
                        <a:rPr lang="ko-KR" altLang="en-US" sz="1200" dirty="0"/>
                        <a:t>년</a:t>
                      </a:r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2024</a:t>
                      </a:r>
                      <a:r>
                        <a:rPr lang="ko-KR" altLang="en-US" sz="1200" dirty="0"/>
                        <a:t>년</a:t>
                      </a:r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279975"/>
                  </a:ext>
                </a:extLst>
              </a:tr>
              <a:tr h="34369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[tCO2e]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[MWh]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[tCO2e]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[MWh]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[tCO2e]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[MWh]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3251736165"/>
                  </a:ext>
                </a:extLst>
              </a:tr>
              <a:tr h="34369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전기</a:t>
                      </a:r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소비전력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702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15.444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809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17.798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758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16.676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206013193"/>
                  </a:ext>
                </a:extLst>
              </a:tr>
            </a:tbl>
          </a:graphicData>
        </a:graphic>
      </p:graphicFrame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DA44A3D5-02CD-9A31-4F34-982E32121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020355"/>
              </p:ext>
            </p:extLst>
          </p:nvPr>
        </p:nvGraphicFramePr>
        <p:xfrm>
          <a:off x="2516699" y="3692307"/>
          <a:ext cx="7698733" cy="854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427">
                  <a:extLst>
                    <a:ext uri="{9D8B030D-6E8A-4147-A177-3AD203B41FA5}">
                      <a16:colId xmlns:a16="http://schemas.microsoft.com/office/drawing/2014/main" val="3324856341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2739772837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3562798188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3586007969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3043478471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303064667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1564846562"/>
                    </a:ext>
                  </a:extLst>
                </a:gridCol>
              </a:tblGrid>
              <a:tr h="294531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구분</a:t>
                      </a:r>
                      <a:endParaRPr lang="en-US" altLang="ko-KR" sz="1000" dirty="0"/>
                    </a:p>
                  </a:txBody>
                  <a:tcPr marL="78594" marR="78594" marT="39298" marB="39298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2022</a:t>
                      </a:r>
                      <a:r>
                        <a:rPr lang="ko-KR" altLang="en-US" sz="1200" dirty="0"/>
                        <a:t>년</a:t>
                      </a:r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2023</a:t>
                      </a:r>
                      <a:r>
                        <a:rPr lang="ko-KR" altLang="en-US" sz="1200" dirty="0"/>
                        <a:t>년</a:t>
                      </a:r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2024</a:t>
                      </a:r>
                      <a:r>
                        <a:rPr lang="ko-KR" altLang="en-US" sz="1200" dirty="0"/>
                        <a:t>년</a:t>
                      </a:r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279975"/>
                  </a:ext>
                </a:extLst>
              </a:tr>
              <a:tr h="26507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[M3]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[tCO2e]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[M3]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[tCO2e]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[M3]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[tCO2e]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3251736165"/>
                  </a:ext>
                </a:extLst>
              </a:tr>
              <a:tr h="2945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도시가스</a:t>
                      </a:r>
                      <a:r>
                        <a:rPr lang="en-US" altLang="ko-KR" sz="1000" dirty="0"/>
                        <a:t>(LNG)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28.265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3.50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39.283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4.03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35.219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3.78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206013193"/>
                  </a:ext>
                </a:extLst>
              </a:tr>
            </a:tbl>
          </a:graphicData>
        </a:graphic>
      </p:graphicFrame>
      <p:graphicFrame>
        <p:nvGraphicFramePr>
          <p:cNvPr id="15" name="차트 14">
            <a:extLst>
              <a:ext uri="{FF2B5EF4-FFF2-40B4-BE49-F238E27FC236}">
                <a16:creationId xmlns:a16="http://schemas.microsoft.com/office/drawing/2014/main" id="{ADA4823F-013B-F8B1-C3C9-5AD0466143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728307"/>
              </p:ext>
            </p:extLst>
          </p:nvPr>
        </p:nvGraphicFramePr>
        <p:xfrm>
          <a:off x="269843" y="4726721"/>
          <a:ext cx="9933751" cy="2353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CCC9890B-62DE-8048-AC16-2A2B20605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09094" y="174646"/>
            <a:ext cx="1174744" cy="7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3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D72B1-A858-5F59-37E3-73EA0A22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44" y="247356"/>
            <a:ext cx="9945580" cy="65109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ko-KR" altLang="en-US" sz="2579" dirty="0"/>
              <a:t>온실가스 발생량 모니터링 </a:t>
            </a:r>
            <a:r>
              <a:rPr lang="en-US" altLang="ko-KR" sz="2579" dirty="0"/>
              <a:t>– SCOPE 1 (2024</a:t>
            </a:r>
            <a:r>
              <a:rPr lang="ko-KR" altLang="en-US" sz="2579" dirty="0"/>
              <a:t>년</a:t>
            </a:r>
            <a:r>
              <a:rPr lang="en-US" altLang="ko-KR" sz="2579" dirty="0"/>
              <a:t>)</a:t>
            </a:r>
            <a:endParaRPr lang="ko-KR" altLang="en-US" sz="2579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51F96F32-BB7C-76D4-0884-365AD08BAFD4}"/>
              </a:ext>
            </a:extLst>
          </p:cNvPr>
          <p:cNvSpPr txBox="1">
            <a:spLocks/>
          </p:cNvSpPr>
          <p:nvPr/>
        </p:nvSpPr>
        <p:spPr>
          <a:xfrm>
            <a:off x="363326" y="1722731"/>
            <a:ext cx="9860035" cy="1152123"/>
          </a:xfrm>
          <a:prstGeom prst="rect">
            <a:avLst/>
          </a:prstGeom>
        </p:spPr>
        <p:txBody>
          <a:bodyPr vert="horz" lIns="78594" tIns="39298" rIns="78594" bIns="39298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altLang="ko-KR" sz="2407" dirty="0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D493A794-C771-6CF5-684B-55771F556FAC}"/>
              </a:ext>
            </a:extLst>
          </p:cNvPr>
          <p:cNvSpPr txBox="1">
            <a:spLocks/>
          </p:cNvSpPr>
          <p:nvPr/>
        </p:nvSpPr>
        <p:spPr>
          <a:xfrm rot="10800000" flipV="1">
            <a:off x="277777" y="978741"/>
            <a:ext cx="1373428" cy="17433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78594" tIns="39298" rIns="78594" bIns="39298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8597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1" lang="en-US" altLang="ko-KR" sz="2407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Scope 1</a:t>
            </a:r>
            <a:endParaRPr kumimoji="1" lang="ko-KR" altLang="ko-KR" sz="2407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3822539B-F5D9-4338-AC7D-FECF3B620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90307"/>
              </p:ext>
            </p:extLst>
          </p:nvPr>
        </p:nvGraphicFramePr>
        <p:xfrm>
          <a:off x="1697951" y="972146"/>
          <a:ext cx="8517473" cy="1749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826">
                  <a:extLst>
                    <a:ext uri="{9D8B030D-6E8A-4147-A177-3AD203B41FA5}">
                      <a16:colId xmlns:a16="http://schemas.microsoft.com/office/drawing/2014/main" val="102212475"/>
                    </a:ext>
                  </a:extLst>
                </a:gridCol>
                <a:gridCol w="478511">
                  <a:extLst>
                    <a:ext uri="{9D8B030D-6E8A-4147-A177-3AD203B41FA5}">
                      <a16:colId xmlns:a16="http://schemas.microsoft.com/office/drawing/2014/main" val="1549250073"/>
                    </a:ext>
                  </a:extLst>
                </a:gridCol>
                <a:gridCol w="462561">
                  <a:extLst>
                    <a:ext uri="{9D8B030D-6E8A-4147-A177-3AD203B41FA5}">
                      <a16:colId xmlns:a16="http://schemas.microsoft.com/office/drawing/2014/main" val="1121104005"/>
                    </a:ext>
                  </a:extLst>
                </a:gridCol>
                <a:gridCol w="614088">
                  <a:extLst>
                    <a:ext uri="{9D8B030D-6E8A-4147-A177-3AD203B41FA5}">
                      <a16:colId xmlns:a16="http://schemas.microsoft.com/office/drawing/2014/main" val="989756620"/>
                    </a:ext>
                  </a:extLst>
                </a:gridCol>
                <a:gridCol w="550287">
                  <a:extLst>
                    <a:ext uri="{9D8B030D-6E8A-4147-A177-3AD203B41FA5}">
                      <a16:colId xmlns:a16="http://schemas.microsoft.com/office/drawing/2014/main" val="716347066"/>
                    </a:ext>
                  </a:extLst>
                </a:gridCol>
                <a:gridCol w="534337">
                  <a:extLst>
                    <a:ext uri="{9D8B030D-6E8A-4147-A177-3AD203B41FA5}">
                      <a16:colId xmlns:a16="http://schemas.microsoft.com/office/drawing/2014/main" val="1891784438"/>
                    </a:ext>
                  </a:extLst>
                </a:gridCol>
                <a:gridCol w="606113">
                  <a:extLst>
                    <a:ext uri="{9D8B030D-6E8A-4147-A177-3AD203B41FA5}">
                      <a16:colId xmlns:a16="http://schemas.microsoft.com/office/drawing/2014/main" val="2820227896"/>
                    </a:ext>
                  </a:extLst>
                </a:gridCol>
                <a:gridCol w="550287">
                  <a:extLst>
                    <a:ext uri="{9D8B030D-6E8A-4147-A177-3AD203B41FA5}">
                      <a16:colId xmlns:a16="http://schemas.microsoft.com/office/drawing/2014/main" val="3792467486"/>
                    </a:ext>
                  </a:extLst>
                </a:gridCol>
                <a:gridCol w="582188">
                  <a:extLst>
                    <a:ext uri="{9D8B030D-6E8A-4147-A177-3AD203B41FA5}">
                      <a16:colId xmlns:a16="http://schemas.microsoft.com/office/drawing/2014/main" val="1127612806"/>
                    </a:ext>
                  </a:extLst>
                </a:gridCol>
                <a:gridCol w="574213">
                  <a:extLst>
                    <a:ext uri="{9D8B030D-6E8A-4147-A177-3AD203B41FA5}">
                      <a16:colId xmlns:a16="http://schemas.microsoft.com/office/drawing/2014/main" val="3052384094"/>
                    </a:ext>
                  </a:extLst>
                </a:gridCol>
                <a:gridCol w="518387">
                  <a:extLst>
                    <a:ext uri="{9D8B030D-6E8A-4147-A177-3AD203B41FA5}">
                      <a16:colId xmlns:a16="http://schemas.microsoft.com/office/drawing/2014/main" val="1459779761"/>
                    </a:ext>
                  </a:extLst>
                </a:gridCol>
                <a:gridCol w="518386">
                  <a:extLst>
                    <a:ext uri="{9D8B030D-6E8A-4147-A177-3AD203B41FA5}">
                      <a16:colId xmlns:a16="http://schemas.microsoft.com/office/drawing/2014/main" val="18526917"/>
                    </a:ext>
                  </a:extLst>
                </a:gridCol>
                <a:gridCol w="518387">
                  <a:extLst>
                    <a:ext uri="{9D8B030D-6E8A-4147-A177-3AD203B41FA5}">
                      <a16:colId xmlns:a16="http://schemas.microsoft.com/office/drawing/2014/main" val="2940481142"/>
                    </a:ext>
                  </a:extLst>
                </a:gridCol>
                <a:gridCol w="592728">
                  <a:extLst>
                    <a:ext uri="{9D8B030D-6E8A-4147-A177-3AD203B41FA5}">
                      <a16:colId xmlns:a16="http://schemas.microsoft.com/office/drawing/2014/main" val="1023809774"/>
                    </a:ext>
                  </a:extLst>
                </a:gridCol>
                <a:gridCol w="466174">
                  <a:extLst>
                    <a:ext uri="{9D8B030D-6E8A-4147-A177-3AD203B41FA5}">
                      <a16:colId xmlns:a16="http://schemas.microsoft.com/office/drawing/2014/main" val="2083227721"/>
                    </a:ext>
                  </a:extLst>
                </a:gridCol>
              </a:tblGrid>
              <a:tr h="590974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700" dirty="0"/>
                    </a:p>
                    <a:p>
                      <a:pPr algn="ctr" latinLnBrk="1"/>
                      <a:r>
                        <a:rPr lang="ko-KR" altLang="en-US" sz="1700" dirty="0"/>
                        <a:t>구 분</a:t>
                      </a:r>
                    </a:p>
                  </a:txBody>
                  <a:tcPr marL="78594" marR="78594" marT="39298" marB="39298"/>
                </a:tc>
                <a:tc gridSpan="12"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/>
                        <a:t>에너지원 소비량</a:t>
                      </a:r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/>
                        <a:t>계</a:t>
                      </a:r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048567"/>
                  </a:ext>
                </a:extLst>
              </a:tr>
              <a:tr h="56287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1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2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3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4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5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6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7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8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9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10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11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12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tCO2e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MWh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2885211888"/>
                  </a:ext>
                </a:extLst>
              </a:tr>
              <a:tr h="5961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경유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지게차</a:t>
                      </a:r>
                      <a:r>
                        <a:rPr lang="en-US" altLang="ko-KR" sz="1000" dirty="0"/>
                        <a:t>,</a:t>
                      </a:r>
                      <a:r>
                        <a:rPr lang="ko-KR" altLang="en-US" sz="1000" dirty="0"/>
                        <a:t>차량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119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102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112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109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168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182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182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173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121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116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124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162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4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30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456863719"/>
                  </a:ext>
                </a:extLst>
              </a:tr>
            </a:tbl>
          </a:graphicData>
        </a:graphic>
      </p:graphicFrame>
      <p:graphicFrame>
        <p:nvGraphicFramePr>
          <p:cNvPr id="12" name="차트 11">
            <a:extLst>
              <a:ext uri="{FF2B5EF4-FFF2-40B4-BE49-F238E27FC236}">
                <a16:creationId xmlns:a16="http://schemas.microsoft.com/office/drawing/2014/main" id="{EFEFBA5E-5B2E-74A8-0CAE-47DB9A9DD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0541011"/>
              </p:ext>
            </p:extLst>
          </p:nvPr>
        </p:nvGraphicFramePr>
        <p:xfrm>
          <a:off x="277777" y="2874853"/>
          <a:ext cx="9937650" cy="4132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98F8D79E-D384-67DF-2BC3-44552CAAC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09094" y="220623"/>
            <a:ext cx="1174744" cy="7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6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D72B1-A858-5F59-37E3-73EA0A22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45" y="281353"/>
            <a:ext cx="9945580" cy="65109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ko-KR" altLang="en-US" sz="2579" dirty="0"/>
              <a:t>온실가스 발생량 모니터링 </a:t>
            </a:r>
            <a:r>
              <a:rPr lang="en-US" altLang="ko-KR" sz="2579" dirty="0"/>
              <a:t>– SCOPE 2 (2024</a:t>
            </a:r>
            <a:r>
              <a:rPr lang="ko-KR" altLang="en-US" sz="2579" dirty="0"/>
              <a:t>년</a:t>
            </a:r>
            <a:r>
              <a:rPr lang="en-US" altLang="ko-KR" sz="2579" dirty="0"/>
              <a:t>)</a:t>
            </a:r>
            <a:endParaRPr lang="ko-KR" altLang="en-US" sz="2579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51F96F32-BB7C-76D4-0884-365AD08BAFD4}"/>
              </a:ext>
            </a:extLst>
          </p:cNvPr>
          <p:cNvSpPr txBox="1">
            <a:spLocks/>
          </p:cNvSpPr>
          <p:nvPr/>
        </p:nvSpPr>
        <p:spPr>
          <a:xfrm>
            <a:off x="363326" y="1722731"/>
            <a:ext cx="9860035" cy="1152123"/>
          </a:xfrm>
          <a:prstGeom prst="rect">
            <a:avLst/>
          </a:prstGeom>
        </p:spPr>
        <p:txBody>
          <a:bodyPr vert="horz" lIns="78594" tIns="39298" rIns="78594" bIns="39298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altLang="ko-KR" sz="2407" dirty="0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D493A794-C771-6CF5-684B-55771F556FAC}"/>
              </a:ext>
            </a:extLst>
          </p:cNvPr>
          <p:cNvSpPr txBox="1">
            <a:spLocks/>
          </p:cNvSpPr>
          <p:nvPr/>
        </p:nvSpPr>
        <p:spPr>
          <a:xfrm rot="10800000" flipV="1">
            <a:off x="269845" y="1056658"/>
            <a:ext cx="1341673" cy="14520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78594" tIns="39298" rIns="78594" bIns="39298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8597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1" lang="en-US" altLang="ko-KR" sz="2407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Scope 2</a:t>
            </a:r>
            <a:endParaRPr kumimoji="1" lang="ko-KR" altLang="ko-KR" sz="2407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3822539B-F5D9-4338-AC7D-FECF3B620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077635"/>
              </p:ext>
            </p:extLst>
          </p:nvPr>
        </p:nvGraphicFramePr>
        <p:xfrm>
          <a:off x="1619445" y="1056658"/>
          <a:ext cx="8603916" cy="1452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190">
                  <a:extLst>
                    <a:ext uri="{9D8B030D-6E8A-4147-A177-3AD203B41FA5}">
                      <a16:colId xmlns:a16="http://schemas.microsoft.com/office/drawing/2014/main" val="102212475"/>
                    </a:ext>
                  </a:extLst>
                </a:gridCol>
                <a:gridCol w="436415">
                  <a:extLst>
                    <a:ext uri="{9D8B030D-6E8A-4147-A177-3AD203B41FA5}">
                      <a16:colId xmlns:a16="http://schemas.microsoft.com/office/drawing/2014/main" val="1549250073"/>
                    </a:ext>
                  </a:extLst>
                </a:gridCol>
                <a:gridCol w="468119">
                  <a:extLst>
                    <a:ext uri="{9D8B030D-6E8A-4147-A177-3AD203B41FA5}">
                      <a16:colId xmlns:a16="http://schemas.microsoft.com/office/drawing/2014/main" val="1121104005"/>
                    </a:ext>
                  </a:extLst>
                </a:gridCol>
                <a:gridCol w="621467">
                  <a:extLst>
                    <a:ext uri="{9D8B030D-6E8A-4147-A177-3AD203B41FA5}">
                      <a16:colId xmlns:a16="http://schemas.microsoft.com/office/drawing/2014/main" val="989756620"/>
                    </a:ext>
                  </a:extLst>
                </a:gridCol>
                <a:gridCol w="556900">
                  <a:extLst>
                    <a:ext uri="{9D8B030D-6E8A-4147-A177-3AD203B41FA5}">
                      <a16:colId xmlns:a16="http://schemas.microsoft.com/office/drawing/2014/main" val="716347066"/>
                    </a:ext>
                  </a:extLst>
                </a:gridCol>
                <a:gridCol w="540757">
                  <a:extLst>
                    <a:ext uri="{9D8B030D-6E8A-4147-A177-3AD203B41FA5}">
                      <a16:colId xmlns:a16="http://schemas.microsoft.com/office/drawing/2014/main" val="1891784438"/>
                    </a:ext>
                  </a:extLst>
                </a:gridCol>
                <a:gridCol w="613397">
                  <a:extLst>
                    <a:ext uri="{9D8B030D-6E8A-4147-A177-3AD203B41FA5}">
                      <a16:colId xmlns:a16="http://schemas.microsoft.com/office/drawing/2014/main" val="2820227896"/>
                    </a:ext>
                  </a:extLst>
                </a:gridCol>
                <a:gridCol w="556900">
                  <a:extLst>
                    <a:ext uri="{9D8B030D-6E8A-4147-A177-3AD203B41FA5}">
                      <a16:colId xmlns:a16="http://schemas.microsoft.com/office/drawing/2014/main" val="3792467486"/>
                    </a:ext>
                  </a:extLst>
                </a:gridCol>
                <a:gridCol w="589184">
                  <a:extLst>
                    <a:ext uri="{9D8B030D-6E8A-4147-A177-3AD203B41FA5}">
                      <a16:colId xmlns:a16="http://schemas.microsoft.com/office/drawing/2014/main" val="1127612806"/>
                    </a:ext>
                  </a:extLst>
                </a:gridCol>
                <a:gridCol w="581114">
                  <a:extLst>
                    <a:ext uri="{9D8B030D-6E8A-4147-A177-3AD203B41FA5}">
                      <a16:colId xmlns:a16="http://schemas.microsoft.com/office/drawing/2014/main" val="3052384094"/>
                    </a:ext>
                  </a:extLst>
                </a:gridCol>
                <a:gridCol w="524616">
                  <a:extLst>
                    <a:ext uri="{9D8B030D-6E8A-4147-A177-3AD203B41FA5}">
                      <a16:colId xmlns:a16="http://schemas.microsoft.com/office/drawing/2014/main" val="1459779761"/>
                    </a:ext>
                  </a:extLst>
                </a:gridCol>
                <a:gridCol w="524615">
                  <a:extLst>
                    <a:ext uri="{9D8B030D-6E8A-4147-A177-3AD203B41FA5}">
                      <a16:colId xmlns:a16="http://schemas.microsoft.com/office/drawing/2014/main" val="18526917"/>
                    </a:ext>
                  </a:extLst>
                </a:gridCol>
                <a:gridCol w="524616">
                  <a:extLst>
                    <a:ext uri="{9D8B030D-6E8A-4147-A177-3AD203B41FA5}">
                      <a16:colId xmlns:a16="http://schemas.microsoft.com/office/drawing/2014/main" val="2940481142"/>
                    </a:ext>
                  </a:extLst>
                </a:gridCol>
                <a:gridCol w="599851">
                  <a:extLst>
                    <a:ext uri="{9D8B030D-6E8A-4147-A177-3AD203B41FA5}">
                      <a16:colId xmlns:a16="http://schemas.microsoft.com/office/drawing/2014/main" val="1023809774"/>
                    </a:ext>
                  </a:extLst>
                </a:gridCol>
                <a:gridCol w="471775">
                  <a:extLst>
                    <a:ext uri="{9D8B030D-6E8A-4147-A177-3AD203B41FA5}">
                      <a16:colId xmlns:a16="http://schemas.microsoft.com/office/drawing/2014/main" val="2083227721"/>
                    </a:ext>
                  </a:extLst>
                </a:gridCol>
              </a:tblGrid>
              <a:tr h="490360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700" dirty="0"/>
                    </a:p>
                    <a:p>
                      <a:pPr algn="ctr" latinLnBrk="1"/>
                      <a:r>
                        <a:rPr lang="ko-KR" altLang="en-US" sz="1700" dirty="0"/>
                        <a:t>구 분</a:t>
                      </a:r>
                    </a:p>
                  </a:txBody>
                  <a:tcPr marL="78594" marR="78594" marT="39298" marB="39298"/>
                </a:tc>
                <a:tc gridSpan="12"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/>
                        <a:t>에너지원 소비량</a:t>
                      </a:r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/>
                        <a:t>계</a:t>
                      </a:r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048567"/>
                  </a:ext>
                </a:extLst>
              </a:tr>
              <a:tr h="46704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1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2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3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4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5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6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7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8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9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10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11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12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tCO2e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MWh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2885211888"/>
                  </a:ext>
                </a:extLst>
              </a:tr>
              <a:tr h="4946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/>
                        <a:t>전기</a:t>
                      </a:r>
                      <a:endParaRPr lang="en-US" altLang="ko-KR" sz="1300" dirty="0"/>
                    </a:p>
                    <a:p>
                      <a:pPr algn="ctr" latinLnBrk="1"/>
                      <a:r>
                        <a:rPr lang="en-US" altLang="ko-KR" sz="1300" dirty="0"/>
                        <a:t>(</a:t>
                      </a:r>
                      <a:r>
                        <a:rPr lang="ko-KR" altLang="en-US" sz="1300" dirty="0"/>
                        <a:t>소비전력</a:t>
                      </a:r>
                      <a:r>
                        <a:rPr lang="en-US" altLang="ko-KR" sz="1300" dirty="0"/>
                        <a:t>)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64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63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60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70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61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62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68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60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67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60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61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63</a:t>
                      </a:r>
                    </a:p>
                    <a:p>
                      <a:pPr algn="ctr" latinLnBrk="1"/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758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1668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456863719"/>
                  </a:ext>
                </a:extLst>
              </a:tr>
            </a:tbl>
          </a:graphicData>
        </a:graphic>
      </p:graphicFrame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EB861AA8-97C5-7E8F-E1D2-B8FF507A18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014965"/>
              </p:ext>
            </p:extLst>
          </p:nvPr>
        </p:nvGraphicFramePr>
        <p:xfrm>
          <a:off x="277773" y="2874854"/>
          <a:ext cx="9937652" cy="4098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ED33FAA6-E176-7AF3-985F-633A85D39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09094" y="235956"/>
            <a:ext cx="1174744" cy="7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68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D72B1-A858-5F59-37E3-73EA0A22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72" y="301541"/>
            <a:ext cx="9945580" cy="65109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ko-KR" altLang="en-US" sz="2579" dirty="0"/>
              <a:t>온실가스 발생량 모니터링 </a:t>
            </a:r>
            <a:r>
              <a:rPr lang="en-US" altLang="ko-KR" sz="2579" dirty="0"/>
              <a:t>– SCOPE 3 (2024</a:t>
            </a:r>
            <a:r>
              <a:rPr lang="ko-KR" altLang="en-US" sz="2579" dirty="0"/>
              <a:t>년</a:t>
            </a:r>
            <a:r>
              <a:rPr lang="en-US" altLang="ko-KR" sz="2579" dirty="0"/>
              <a:t>)</a:t>
            </a:r>
            <a:endParaRPr lang="ko-KR" altLang="en-US" sz="2579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51F96F32-BB7C-76D4-0884-365AD08BAFD4}"/>
              </a:ext>
            </a:extLst>
          </p:cNvPr>
          <p:cNvSpPr txBox="1">
            <a:spLocks/>
          </p:cNvSpPr>
          <p:nvPr/>
        </p:nvSpPr>
        <p:spPr>
          <a:xfrm>
            <a:off x="363326" y="1722731"/>
            <a:ext cx="9860035" cy="1152123"/>
          </a:xfrm>
          <a:prstGeom prst="rect">
            <a:avLst/>
          </a:prstGeom>
        </p:spPr>
        <p:txBody>
          <a:bodyPr vert="horz" lIns="78594" tIns="39298" rIns="78594" bIns="39298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altLang="ko-KR" sz="2407" dirty="0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D493A794-C771-6CF5-684B-55771F556FAC}"/>
              </a:ext>
            </a:extLst>
          </p:cNvPr>
          <p:cNvSpPr txBox="1">
            <a:spLocks/>
          </p:cNvSpPr>
          <p:nvPr/>
        </p:nvSpPr>
        <p:spPr>
          <a:xfrm rot="10800000" flipV="1">
            <a:off x="269817" y="1014965"/>
            <a:ext cx="1341673" cy="15594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78594" tIns="39298" rIns="78594" bIns="39298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8597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1" lang="en-US" altLang="ko-KR" sz="2407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Scope 3</a:t>
            </a:r>
            <a:endParaRPr kumimoji="1" lang="ko-KR" altLang="ko-KR" sz="2407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3822539B-F5D9-4338-AC7D-FECF3B620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78445"/>
              </p:ext>
            </p:extLst>
          </p:nvPr>
        </p:nvGraphicFramePr>
        <p:xfrm>
          <a:off x="1704999" y="1014965"/>
          <a:ext cx="8518353" cy="1559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246">
                  <a:extLst>
                    <a:ext uri="{9D8B030D-6E8A-4147-A177-3AD203B41FA5}">
                      <a16:colId xmlns:a16="http://schemas.microsoft.com/office/drawing/2014/main" val="102212475"/>
                    </a:ext>
                  </a:extLst>
                </a:gridCol>
                <a:gridCol w="431677">
                  <a:extLst>
                    <a:ext uri="{9D8B030D-6E8A-4147-A177-3AD203B41FA5}">
                      <a16:colId xmlns:a16="http://schemas.microsoft.com/office/drawing/2014/main" val="1549250073"/>
                    </a:ext>
                  </a:extLst>
                </a:gridCol>
                <a:gridCol w="463037">
                  <a:extLst>
                    <a:ext uri="{9D8B030D-6E8A-4147-A177-3AD203B41FA5}">
                      <a16:colId xmlns:a16="http://schemas.microsoft.com/office/drawing/2014/main" val="1121104005"/>
                    </a:ext>
                  </a:extLst>
                </a:gridCol>
                <a:gridCol w="614720">
                  <a:extLst>
                    <a:ext uri="{9D8B030D-6E8A-4147-A177-3AD203B41FA5}">
                      <a16:colId xmlns:a16="http://schemas.microsoft.com/office/drawing/2014/main" val="989756620"/>
                    </a:ext>
                  </a:extLst>
                </a:gridCol>
                <a:gridCol w="550854">
                  <a:extLst>
                    <a:ext uri="{9D8B030D-6E8A-4147-A177-3AD203B41FA5}">
                      <a16:colId xmlns:a16="http://schemas.microsoft.com/office/drawing/2014/main" val="716347066"/>
                    </a:ext>
                  </a:extLst>
                </a:gridCol>
                <a:gridCol w="534886">
                  <a:extLst>
                    <a:ext uri="{9D8B030D-6E8A-4147-A177-3AD203B41FA5}">
                      <a16:colId xmlns:a16="http://schemas.microsoft.com/office/drawing/2014/main" val="1891784438"/>
                    </a:ext>
                  </a:extLst>
                </a:gridCol>
                <a:gridCol w="606737">
                  <a:extLst>
                    <a:ext uri="{9D8B030D-6E8A-4147-A177-3AD203B41FA5}">
                      <a16:colId xmlns:a16="http://schemas.microsoft.com/office/drawing/2014/main" val="2820227896"/>
                    </a:ext>
                  </a:extLst>
                </a:gridCol>
                <a:gridCol w="550854">
                  <a:extLst>
                    <a:ext uri="{9D8B030D-6E8A-4147-A177-3AD203B41FA5}">
                      <a16:colId xmlns:a16="http://schemas.microsoft.com/office/drawing/2014/main" val="3792467486"/>
                    </a:ext>
                  </a:extLst>
                </a:gridCol>
                <a:gridCol w="582787">
                  <a:extLst>
                    <a:ext uri="{9D8B030D-6E8A-4147-A177-3AD203B41FA5}">
                      <a16:colId xmlns:a16="http://schemas.microsoft.com/office/drawing/2014/main" val="1127612806"/>
                    </a:ext>
                  </a:extLst>
                </a:gridCol>
                <a:gridCol w="574805">
                  <a:extLst>
                    <a:ext uri="{9D8B030D-6E8A-4147-A177-3AD203B41FA5}">
                      <a16:colId xmlns:a16="http://schemas.microsoft.com/office/drawing/2014/main" val="3052384094"/>
                    </a:ext>
                  </a:extLst>
                </a:gridCol>
                <a:gridCol w="518920">
                  <a:extLst>
                    <a:ext uri="{9D8B030D-6E8A-4147-A177-3AD203B41FA5}">
                      <a16:colId xmlns:a16="http://schemas.microsoft.com/office/drawing/2014/main" val="1459779761"/>
                    </a:ext>
                  </a:extLst>
                </a:gridCol>
                <a:gridCol w="518919">
                  <a:extLst>
                    <a:ext uri="{9D8B030D-6E8A-4147-A177-3AD203B41FA5}">
                      <a16:colId xmlns:a16="http://schemas.microsoft.com/office/drawing/2014/main" val="18526917"/>
                    </a:ext>
                  </a:extLst>
                </a:gridCol>
                <a:gridCol w="518920">
                  <a:extLst>
                    <a:ext uri="{9D8B030D-6E8A-4147-A177-3AD203B41FA5}">
                      <a16:colId xmlns:a16="http://schemas.microsoft.com/office/drawing/2014/main" val="2940481142"/>
                    </a:ext>
                  </a:extLst>
                </a:gridCol>
                <a:gridCol w="593338">
                  <a:extLst>
                    <a:ext uri="{9D8B030D-6E8A-4147-A177-3AD203B41FA5}">
                      <a16:colId xmlns:a16="http://schemas.microsoft.com/office/drawing/2014/main" val="1023809774"/>
                    </a:ext>
                  </a:extLst>
                </a:gridCol>
                <a:gridCol w="466653">
                  <a:extLst>
                    <a:ext uri="{9D8B030D-6E8A-4147-A177-3AD203B41FA5}">
                      <a16:colId xmlns:a16="http://schemas.microsoft.com/office/drawing/2014/main" val="2083227721"/>
                    </a:ext>
                  </a:extLst>
                </a:gridCol>
              </a:tblGrid>
              <a:tr h="526631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700" dirty="0"/>
                    </a:p>
                    <a:p>
                      <a:pPr algn="ctr" latinLnBrk="1"/>
                      <a:r>
                        <a:rPr lang="ko-KR" altLang="en-US" sz="1700" dirty="0"/>
                        <a:t>구 분</a:t>
                      </a:r>
                    </a:p>
                  </a:txBody>
                  <a:tcPr marL="78594" marR="78594" marT="39298" marB="39298"/>
                </a:tc>
                <a:tc gridSpan="12"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/>
                        <a:t>에너지원 소비량</a:t>
                      </a:r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/>
                        <a:t>계</a:t>
                      </a:r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048567"/>
                  </a:ext>
                </a:extLst>
              </a:tr>
              <a:tr h="5015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1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2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3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4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5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6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7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8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9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10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11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12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tCO2e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M3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2885211888"/>
                  </a:ext>
                </a:extLst>
              </a:tr>
              <a:tr h="5312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도시가스</a:t>
                      </a:r>
                      <a:endParaRPr lang="en-US" altLang="ko-KR" sz="1200" dirty="0"/>
                    </a:p>
                    <a:p>
                      <a:pPr algn="ctr" latinLnBrk="1"/>
                      <a:r>
                        <a:rPr lang="en-US" altLang="ko-KR" sz="1200" dirty="0"/>
                        <a:t>LNG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33859</a:t>
                      </a:r>
                      <a:endParaRPr lang="ko-KR" altLang="en-US" sz="8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37828</a:t>
                      </a:r>
                      <a:endParaRPr lang="ko-KR" altLang="en-US" sz="8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31239</a:t>
                      </a:r>
                      <a:endParaRPr lang="ko-KR" altLang="en-US" sz="8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29637</a:t>
                      </a:r>
                      <a:endParaRPr lang="ko-KR" altLang="en-US" sz="8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32110</a:t>
                      </a:r>
                      <a:endParaRPr lang="ko-KR" altLang="en-US" sz="8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27229</a:t>
                      </a:r>
                      <a:endParaRPr lang="ko-KR" altLang="en-US" sz="8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27715</a:t>
                      </a:r>
                      <a:endParaRPr lang="ko-KR" altLang="en-US" sz="8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24682</a:t>
                      </a:r>
                      <a:endParaRPr lang="ko-KR" altLang="en-US" sz="8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22065</a:t>
                      </a:r>
                      <a:endParaRPr lang="ko-KR" altLang="en-US" sz="8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24198</a:t>
                      </a:r>
                      <a:endParaRPr lang="ko-KR" altLang="en-US" sz="8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32901</a:t>
                      </a:r>
                      <a:endParaRPr lang="ko-KR" altLang="en-US" sz="8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28732</a:t>
                      </a:r>
                      <a:endParaRPr lang="ko-KR" altLang="en-US" sz="8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3.78</a:t>
                      </a:r>
                      <a:endParaRPr lang="ko-KR" altLang="en-US" sz="8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352195</a:t>
                      </a:r>
                      <a:endParaRPr lang="ko-KR" altLang="en-US" sz="8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456863719"/>
                  </a:ext>
                </a:extLst>
              </a:tr>
            </a:tbl>
          </a:graphicData>
        </a:graphic>
      </p:graphicFrame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29448553-776D-D9E2-6A90-CB3120294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6114806"/>
              </p:ext>
            </p:extLst>
          </p:nvPr>
        </p:nvGraphicFramePr>
        <p:xfrm>
          <a:off x="277772" y="2651760"/>
          <a:ext cx="9945580" cy="430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0783D917-51B5-34BD-EB86-10439B4C3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09094" y="235956"/>
            <a:ext cx="1174744" cy="7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06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D72B1-A858-5F59-37E3-73EA0A22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29" y="280611"/>
            <a:ext cx="9945580" cy="65109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ko-KR" sz="2579" dirty="0"/>
              <a:t>2024</a:t>
            </a:r>
            <a:r>
              <a:rPr lang="ko-KR" altLang="en-US" sz="2579" dirty="0"/>
              <a:t>년 환경영향 인자 발생</a:t>
            </a:r>
            <a:r>
              <a:rPr lang="en-US" altLang="ko-KR" sz="2579" dirty="0"/>
              <a:t>/</a:t>
            </a:r>
            <a:r>
              <a:rPr lang="ko-KR" altLang="en-US" sz="2579" dirty="0"/>
              <a:t>사용량</a:t>
            </a: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51F96F32-BB7C-76D4-0884-365AD08BAFD4}"/>
              </a:ext>
            </a:extLst>
          </p:cNvPr>
          <p:cNvSpPr txBox="1">
            <a:spLocks/>
          </p:cNvSpPr>
          <p:nvPr/>
        </p:nvSpPr>
        <p:spPr>
          <a:xfrm>
            <a:off x="363326" y="1722731"/>
            <a:ext cx="9860035" cy="1152123"/>
          </a:xfrm>
          <a:prstGeom prst="rect">
            <a:avLst/>
          </a:prstGeom>
        </p:spPr>
        <p:txBody>
          <a:bodyPr vert="horz" lIns="78594" tIns="39298" rIns="78594" bIns="39298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altLang="ko-KR" sz="2407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3822539B-F5D9-4338-AC7D-FECF3B620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13517"/>
              </p:ext>
            </p:extLst>
          </p:nvPr>
        </p:nvGraphicFramePr>
        <p:xfrm>
          <a:off x="219129" y="1145724"/>
          <a:ext cx="9945582" cy="1152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532">
                  <a:extLst>
                    <a:ext uri="{9D8B030D-6E8A-4147-A177-3AD203B41FA5}">
                      <a16:colId xmlns:a16="http://schemas.microsoft.com/office/drawing/2014/main" val="102212475"/>
                    </a:ext>
                  </a:extLst>
                </a:gridCol>
                <a:gridCol w="591094">
                  <a:extLst>
                    <a:ext uri="{9D8B030D-6E8A-4147-A177-3AD203B41FA5}">
                      <a16:colId xmlns:a16="http://schemas.microsoft.com/office/drawing/2014/main" val="1549250073"/>
                    </a:ext>
                  </a:extLst>
                </a:gridCol>
                <a:gridCol w="571390">
                  <a:extLst>
                    <a:ext uri="{9D8B030D-6E8A-4147-A177-3AD203B41FA5}">
                      <a16:colId xmlns:a16="http://schemas.microsoft.com/office/drawing/2014/main" val="1121104005"/>
                    </a:ext>
                  </a:extLst>
                </a:gridCol>
                <a:gridCol w="758569">
                  <a:extLst>
                    <a:ext uri="{9D8B030D-6E8A-4147-A177-3AD203B41FA5}">
                      <a16:colId xmlns:a16="http://schemas.microsoft.com/office/drawing/2014/main" val="989756620"/>
                    </a:ext>
                  </a:extLst>
                </a:gridCol>
                <a:gridCol w="679756">
                  <a:extLst>
                    <a:ext uri="{9D8B030D-6E8A-4147-A177-3AD203B41FA5}">
                      <a16:colId xmlns:a16="http://schemas.microsoft.com/office/drawing/2014/main" val="716347066"/>
                    </a:ext>
                  </a:extLst>
                </a:gridCol>
                <a:gridCol w="660054">
                  <a:extLst>
                    <a:ext uri="{9D8B030D-6E8A-4147-A177-3AD203B41FA5}">
                      <a16:colId xmlns:a16="http://schemas.microsoft.com/office/drawing/2014/main" val="1891784438"/>
                    </a:ext>
                  </a:extLst>
                </a:gridCol>
                <a:gridCol w="748717">
                  <a:extLst>
                    <a:ext uri="{9D8B030D-6E8A-4147-A177-3AD203B41FA5}">
                      <a16:colId xmlns:a16="http://schemas.microsoft.com/office/drawing/2014/main" val="2820227896"/>
                    </a:ext>
                  </a:extLst>
                </a:gridCol>
                <a:gridCol w="679756">
                  <a:extLst>
                    <a:ext uri="{9D8B030D-6E8A-4147-A177-3AD203B41FA5}">
                      <a16:colId xmlns:a16="http://schemas.microsoft.com/office/drawing/2014/main" val="3792467486"/>
                    </a:ext>
                  </a:extLst>
                </a:gridCol>
                <a:gridCol w="719165">
                  <a:extLst>
                    <a:ext uri="{9D8B030D-6E8A-4147-A177-3AD203B41FA5}">
                      <a16:colId xmlns:a16="http://schemas.microsoft.com/office/drawing/2014/main" val="1127612806"/>
                    </a:ext>
                  </a:extLst>
                </a:gridCol>
                <a:gridCol w="709313">
                  <a:extLst>
                    <a:ext uri="{9D8B030D-6E8A-4147-A177-3AD203B41FA5}">
                      <a16:colId xmlns:a16="http://schemas.microsoft.com/office/drawing/2014/main" val="3052384094"/>
                    </a:ext>
                  </a:extLst>
                </a:gridCol>
                <a:gridCol w="640351">
                  <a:extLst>
                    <a:ext uri="{9D8B030D-6E8A-4147-A177-3AD203B41FA5}">
                      <a16:colId xmlns:a16="http://schemas.microsoft.com/office/drawing/2014/main" val="1459779761"/>
                    </a:ext>
                  </a:extLst>
                </a:gridCol>
                <a:gridCol w="640351">
                  <a:extLst>
                    <a:ext uri="{9D8B030D-6E8A-4147-A177-3AD203B41FA5}">
                      <a16:colId xmlns:a16="http://schemas.microsoft.com/office/drawing/2014/main" val="18526917"/>
                    </a:ext>
                  </a:extLst>
                </a:gridCol>
                <a:gridCol w="640351">
                  <a:extLst>
                    <a:ext uri="{9D8B030D-6E8A-4147-A177-3AD203B41FA5}">
                      <a16:colId xmlns:a16="http://schemas.microsoft.com/office/drawing/2014/main" val="2940481142"/>
                    </a:ext>
                  </a:extLst>
                </a:gridCol>
                <a:gridCol w="732183">
                  <a:extLst>
                    <a:ext uri="{9D8B030D-6E8A-4147-A177-3AD203B41FA5}">
                      <a16:colId xmlns:a16="http://schemas.microsoft.com/office/drawing/2014/main" val="1023809774"/>
                    </a:ext>
                  </a:extLst>
                </a:gridCol>
              </a:tblGrid>
              <a:tr h="414756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700" dirty="0"/>
                    </a:p>
                    <a:p>
                      <a:pPr algn="ctr" latinLnBrk="1"/>
                      <a:r>
                        <a:rPr lang="ko-KR" altLang="en-US" sz="1700" dirty="0"/>
                        <a:t>구 분</a:t>
                      </a:r>
                    </a:p>
                  </a:txBody>
                  <a:tcPr marL="78594" marR="78594" marT="39298" marB="39298"/>
                </a:tc>
                <a:tc gridSpan="12"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/>
                        <a:t>에너지원 소비량</a:t>
                      </a:r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/>
                        <a:t>계</a:t>
                      </a:r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1941048567"/>
                  </a:ext>
                </a:extLst>
              </a:tr>
              <a:tr h="39503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1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2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3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4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5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6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7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8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9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10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11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12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m3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2885211888"/>
                  </a:ext>
                </a:extLst>
              </a:tr>
              <a:tr h="3423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용수사용량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423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521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518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458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621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437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538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461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449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619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449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659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6153</a:t>
                      </a:r>
                      <a:endParaRPr lang="ko-KR" altLang="en-US" sz="12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456863719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30833AA7-1BB9-0385-CC2B-C15BE997E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44539"/>
              </p:ext>
            </p:extLst>
          </p:nvPr>
        </p:nvGraphicFramePr>
        <p:xfrm>
          <a:off x="219136" y="3958781"/>
          <a:ext cx="9996292" cy="1152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520">
                  <a:extLst>
                    <a:ext uri="{9D8B030D-6E8A-4147-A177-3AD203B41FA5}">
                      <a16:colId xmlns:a16="http://schemas.microsoft.com/office/drawing/2014/main" val="102212475"/>
                    </a:ext>
                  </a:extLst>
                </a:gridCol>
                <a:gridCol w="594107">
                  <a:extLst>
                    <a:ext uri="{9D8B030D-6E8A-4147-A177-3AD203B41FA5}">
                      <a16:colId xmlns:a16="http://schemas.microsoft.com/office/drawing/2014/main" val="1549250073"/>
                    </a:ext>
                  </a:extLst>
                </a:gridCol>
                <a:gridCol w="574304">
                  <a:extLst>
                    <a:ext uri="{9D8B030D-6E8A-4147-A177-3AD203B41FA5}">
                      <a16:colId xmlns:a16="http://schemas.microsoft.com/office/drawing/2014/main" val="1121104005"/>
                    </a:ext>
                  </a:extLst>
                </a:gridCol>
                <a:gridCol w="762437">
                  <a:extLst>
                    <a:ext uri="{9D8B030D-6E8A-4147-A177-3AD203B41FA5}">
                      <a16:colId xmlns:a16="http://schemas.microsoft.com/office/drawing/2014/main" val="989756620"/>
                    </a:ext>
                  </a:extLst>
                </a:gridCol>
                <a:gridCol w="683222">
                  <a:extLst>
                    <a:ext uri="{9D8B030D-6E8A-4147-A177-3AD203B41FA5}">
                      <a16:colId xmlns:a16="http://schemas.microsoft.com/office/drawing/2014/main" val="716347066"/>
                    </a:ext>
                  </a:extLst>
                </a:gridCol>
                <a:gridCol w="663419">
                  <a:extLst>
                    <a:ext uri="{9D8B030D-6E8A-4147-A177-3AD203B41FA5}">
                      <a16:colId xmlns:a16="http://schemas.microsoft.com/office/drawing/2014/main" val="1891784438"/>
                    </a:ext>
                  </a:extLst>
                </a:gridCol>
                <a:gridCol w="752535">
                  <a:extLst>
                    <a:ext uri="{9D8B030D-6E8A-4147-A177-3AD203B41FA5}">
                      <a16:colId xmlns:a16="http://schemas.microsoft.com/office/drawing/2014/main" val="2820227896"/>
                    </a:ext>
                  </a:extLst>
                </a:gridCol>
                <a:gridCol w="683222">
                  <a:extLst>
                    <a:ext uri="{9D8B030D-6E8A-4147-A177-3AD203B41FA5}">
                      <a16:colId xmlns:a16="http://schemas.microsoft.com/office/drawing/2014/main" val="3792467486"/>
                    </a:ext>
                  </a:extLst>
                </a:gridCol>
                <a:gridCol w="722831">
                  <a:extLst>
                    <a:ext uri="{9D8B030D-6E8A-4147-A177-3AD203B41FA5}">
                      <a16:colId xmlns:a16="http://schemas.microsoft.com/office/drawing/2014/main" val="1127612806"/>
                    </a:ext>
                  </a:extLst>
                </a:gridCol>
                <a:gridCol w="712930">
                  <a:extLst>
                    <a:ext uri="{9D8B030D-6E8A-4147-A177-3AD203B41FA5}">
                      <a16:colId xmlns:a16="http://schemas.microsoft.com/office/drawing/2014/main" val="3052384094"/>
                    </a:ext>
                  </a:extLst>
                </a:gridCol>
                <a:gridCol w="643616">
                  <a:extLst>
                    <a:ext uri="{9D8B030D-6E8A-4147-A177-3AD203B41FA5}">
                      <a16:colId xmlns:a16="http://schemas.microsoft.com/office/drawing/2014/main" val="1459779761"/>
                    </a:ext>
                  </a:extLst>
                </a:gridCol>
                <a:gridCol w="643616">
                  <a:extLst>
                    <a:ext uri="{9D8B030D-6E8A-4147-A177-3AD203B41FA5}">
                      <a16:colId xmlns:a16="http://schemas.microsoft.com/office/drawing/2014/main" val="18526917"/>
                    </a:ext>
                  </a:extLst>
                </a:gridCol>
                <a:gridCol w="643616">
                  <a:extLst>
                    <a:ext uri="{9D8B030D-6E8A-4147-A177-3AD203B41FA5}">
                      <a16:colId xmlns:a16="http://schemas.microsoft.com/office/drawing/2014/main" val="2940481142"/>
                    </a:ext>
                  </a:extLst>
                </a:gridCol>
                <a:gridCol w="735917">
                  <a:extLst>
                    <a:ext uri="{9D8B030D-6E8A-4147-A177-3AD203B41FA5}">
                      <a16:colId xmlns:a16="http://schemas.microsoft.com/office/drawing/2014/main" val="1023809774"/>
                    </a:ext>
                  </a:extLst>
                </a:gridCol>
              </a:tblGrid>
              <a:tr h="400095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700" dirty="0"/>
                    </a:p>
                    <a:p>
                      <a:pPr algn="ctr" latinLnBrk="1"/>
                      <a:r>
                        <a:rPr lang="ko-KR" altLang="en-US" sz="1700" dirty="0"/>
                        <a:t>구 분</a:t>
                      </a:r>
                    </a:p>
                  </a:txBody>
                  <a:tcPr marL="78594" marR="78594" marT="39298" marB="39298"/>
                </a:tc>
                <a:tc gridSpan="12"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/>
                        <a:t>에너지원 소비량</a:t>
                      </a:r>
                    </a:p>
                  </a:txBody>
                  <a:tcPr marL="78594" marR="78594" marT="39298" marB="3929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/>
                        <a:t>계</a:t>
                      </a:r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1941048567"/>
                  </a:ext>
                </a:extLst>
              </a:tr>
              <a:tr h="4043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1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2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3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4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5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6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7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8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9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10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11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12</a:t>
                      </a:r>
                      <a:r>
                        <a:rPr lang="ko-KR" altLang="en-US" sz="1300" dirty="0"/>
                        <a:t>월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TON</a:t>
                      </a:r>
                      <a:endParaRPr lang="ko-KR" altLang="en-US" sz="10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2885211888"/>
                  </a:ext>
                </a:extLst>
              </a:tr>
              <a:tr h="3477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폐기물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3.2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1.29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12.5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12.7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3.0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4.21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13.06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10.4</a:t>
                      </a:r>
                    </a:p>
                  </a:txBody>
                  <a:tcPr marL="78594" marR="78594" marT="39298" marB="3929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60.36</a:t>
                      </a:r>
                      <a:endParaRPr lang="ko-KR" altLang="en-US" sz="1300" dirty="0"/>
                    </a:p>
                  </a:txBody>
                  <a:tcPr marL="78594" marR="78594" marT="39298" marB="39298"/>
                </a:tc>
                <a:extLst>
                  <a:ext uri="{0D108BD9-81ED-4DB2-BD59-A6C34878D82A}">
                    <a16:rowId xmlns:a16="http://schemas.microsoft.com/office/drawing/2014/main" val="2568689361"/>
                  </a:ext>
                </a:extLst>
              </a:tr>
            </a:tbl>
          </a:graphicData>
        </a:graphic>
      </p:graphicFrame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F327C27F-E271-E529-2562-B7DBCC956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838557"/>
              </p:ext>
            </p:extLst>
          </p:nvPr>
        </p:nvGraphicFramePr>
        <p:xfrm>
          <a:off x="248457" y="2392771"/>
          <a:ext cx="9937650" cy="156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차트 12">
            <a:extLst>
              <a:ext uri="{FF2B5EF4-FFF2-40B4-BE49-F238E27FC236}">
                <a16:creationId xmlns:a16="http://schemas.microsoft.com/office/drawing/2014/main" id="{40085CAC-E28A-5A76-41BF-C2CA70B041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8518151"/>
              </p:ext>
            </p:extLst>
          </p:nvPr>
        </p:nvGraphicFramePr>
        <p:xfrm>
          <a:off x="219130" y="5241111"/>
          <a:ext cx="10004229" cy="1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9219502C-4331-1C71-8C86-552DF6C9F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09094" y="235956"/>
            <a:ext cx="1174744" cy="7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91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620</TotalTime>
  <Words>1892</Words>
  <Application>Microsoft Office PowerPoint</Application>
  <PresentationFormat>사용자 지정</PresentationFormat>
  <Paragraphs>1025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4" baseType="lpstr">
      <vt:lpstr>-apple-system</vt:lpstr>
      <vt:lpstr>굴림</vt:lpstr>
      <vt:lpstr>맑은 고딕</vt:lpstr>
      <vt:lpstr>현대하모니</vt:lpstr>
      <vt:lpstr>Arial</vt:lpstr>
      <vt:lpstr>Calibri</vt:lpstr>
      <vt:lpstr>Calibri Light</vt:lpstr>
      <vt:lpstr>Office 테마</vt:lpstr>
      <vt:lpstr>  2024            지속가능경영 보고서(SR)</vt:lpstr>
      <vt:lpstr>- 목 차-</vt:lpstr>
      <vt:lpstr>CEO의지 및 회사현황</vt:lpstr>
      <vt:lpstr>2024년 ESG 주요성과</vt:lpstr>
      <vt:lpstr>온실가스 발생량 모니터링 – 최근 3개년</vt:lpstr>
      <vt:lpstr>온실가스 발생량 모니터링 – SCOPE 1 (2024년)</vt:lpstr>
      <vt:lpstr>온실가스 발생량 모니터링 – SCOPE 2 (2024년)</vt:lpstr>
      <vt:lpstr>온실가스 발생량 모니터링 – SCOPE 3 (2024년)</vt:lpstr>
      <vt:lpstr>2024년 환경영향 인자 발생/사용량</vt:lpstr>
      <vt:lpstr>Environmental (2024)</vt:lpstr>
      <vt:lpstr>Social (2024)</vt:lpstr>
      <vt:lpstr>Social (2024)</vt:lpstr>
      <vt:lpstr>Social (2024)</vt:lpstr>
      <vt:lpstr>ESG KPI – 2024년 계획 대 실적</vt:lpstr>
      <vt:lpstr>ESG KPI – 2025년 계획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Enc</dc:creator>
  <cp:lastModifiedBy>Enc</cp:lastModifiedBy>
  <cp:revision>5</cp:revision>
  <cp:lastPrinted>2025-08-27T05:27:45Z</cp:lastPrinted>
  <dcterms:created xsi:type="dcterms:W3CDTF">2025-08-25T07:51:17Z</dcterms:created>
  <dcterms:modified xsi:type="dcterms:W3CDTF">2025-08-27T05:36:48Z</dcterms:modified>
</cp:coreProperties>
</file>