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7" r:id="rId22"/>
    <p:sldId id="279" r:id="rId23"/>
  </p:sldIdLst>
  <p:sldSz cx="7254875" cy="103838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699393"/>
            <a:ext cx="6166644" cy="3615114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5453919"/>
            <a:ext cx="5441156" cy="2507023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95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552843"/>
            <a:ext cx="1564332" cy="879982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552843"/>
            <a:ext cx="4602311" cy="879982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372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9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2588752"/>
            <a:ext cx="6257330" cy="4319387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6949002"/>
            <a:ext cx="6257330" cy="2271464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93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50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552846"/>
            <a:ext cx="6257330" cy="20070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2545483"/>
            <a:ext cx="3069152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3792985"/>
            <a:ext cx="3069152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2545483"/>
            <a:ext cx="3084267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3792985"/>
            <a:ext cx="3084267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44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51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666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495083"/>
            <a:ext cx="3672780" cy="7379255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16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495083"/>
            <a:ext cx="3672780" cy="7379255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36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552846"/>
            <a:ext cx="6257330" cy="2007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2764216"/>
            <a:ext cx="6257330" cy="658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4DB8A-431D-4043-9DF3-55BFDEB65620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9624282"/>
            <a:ext cx="2448520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0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25485" rtl="0" eaLnBrk="1" latinLnBrk="1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1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51DB6975-3D29-3F21-480D-1996593C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988063"/>
              </p:ext>
            </p:extLst>
          </p:nvPr>
        </p:nvGraphicFramePr>
        <p:xfrm>
          <a:off x="219652" y="722658"/>
          <a:ext cx="2972330" cy="1278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605">
                  <a:extLst>
                    <a:ext uri="{9D8B030D-6E8A-4147-A177-3AD203B41FA5}">
                      <a16:colId xmlns:a16="http://schemas.microsoft.com/office/drawing/2014/main" val="1402793642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263193658"/>
                    </a:ext>
                  </a:extLst>
                </a:gridCol>
              </a:tblGrid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문서관리번호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EDTECH-</a:t>
                      </a:r>
                      <a:r>
                        <a:rPr lang="ko-KR" altLang="en-US" dirty="0"/>
                        <a:t>인사</a:t>
                      </a:r>
                      <a:r>
                        <a:rPr lang="en-US" altLang="ko-KR" dirty="0"/>
                        <a:t>-A06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286188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최초작성일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2024.03.01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027647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최종수정일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2024.04.01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961552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관리담당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인사총무팀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074305"/>
                  </a:ext>
                </a:extLst>
              </a:tr>
            </a:tbl>
          </a:graphicData>
        </a:graphic>
      </p:graphicFrame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853" y="487627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사각형: 둥근 대각선 방향 모서리 7">
            <a:extLst>
              <a:ext uri="{FF2B5EF4-FFF2-40B4-BE49-F238E27FC236}">
                <a16:creationId xmlns:a16="http://schemas.microsoft.com/office/drawing/2014/main" id="{908C4D47-595D-4F64-1B5F-E37B63C455EF}"/>
              </a:ext>
            </a:extLst>
          </p:cNvPr>
          <p:cNvSpPr/>
          <p:nvPr/>
        </p:nvSpPr>
        <p:spPr>
          <a:xfrm>
            <a:off x="2001448" y="7500865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tx1"/>
                </a:solidFill>
              </a:rPr>
              <a:t>2024.03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9" name="사각형: 둥근 대각선 방향 모서리 8">
            <a:extLst>
              <a:ext uri="{FF2B5EF4-FFF2-40B4-BE49-F238E27FC236}">
                <a16:creationId xmlns:a16="http://schemas.microsoft.com/office/drawing/2014/main" id="{AB54DED9-2B31-A27E-F079-9FF6B6FD62AF}"/>
              </a:ext>
            </a:extLst>
          </p:cNvPr>
          <p:cNvSpPr/>
          <p:nvPr/>
        </p:nvSpPr>
        <p:spPr>
          <a:xfrm>
            <a:off x="1755038" y="2378148"/>
            <a:ext cx="4058158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tx1"/>
                </a:solidFill>
              </a:rPr>
              <a:t>㈜</a:t>
            </a:r>
            <a:r>
              <a:rPr lang="ko-KR" altLang="en-US" sz="2000" dirty="0" err="1">
                <a:solidFill>
                  <a:schemeClr val="tx1"/>
                </a:solidFill>
              </a:rPr>
              <a:t>이디테크</a:t>
            </a:r>
            <a:r>
              <a:rPr lang="ko-KR" altLang="en-US" sz="2000" dirty="0">
                <a:solidFill>
                  <a:schemeClr val="tx1"/>
                </a:solidFill>
              </a:rPr>
              <a:t> 안전보건관리규정</a:t>
            </a:r>
          </a:p>
        </p:txBody>
      </p:sp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2001448" y="9519463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96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10/22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61414" y="750238"/>
            <a:ext cx="7132045" cy="9203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21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작업내용 </a:t>
            </a:r>
            <a:r>
              <a:rPr lang="ko-KR" altLang="en-US" sz="1200" dirty="0" err="1"/>
              <a:t>변경시</a:t>
            </a:r>
            <a:r>
              <a:rPr lang="ko-KR" altLang="en-US" sz="1200" dirty="0"/>
              <a:t> 교육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작업 내용 변경 근로자에게 변경된 작업 종사 전 안전보건교육을 </a:t>
            </a:r>
            <a:r>
              <a:rPr lang="en-US" altLang="ko-KR" sz="1200" dirty="0"/>
              <a:t>2</a:t>
            </a:r>
            <a:r>
              <a:rPr lang="ko-KR" altLang="en-US" sz="1200" dirty="0"/>
              <a:t>시간 이상 실시한다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다만</a:t>
            </a:r>
            <a:r>
              <a:rPr lang="en-US" altLang="ko-KR" sz="1200" dirty="0"/>
              <a:t>,  </a:t>
            </a:r>
            <a:r>
              <a:rPr lang="ko-KR" altLang="en-US" sz="1200" dirty="0"/>
              <a:t>일용직의 경우에는 </a:t>
            </a:r>
            <a:r>
              <a:rPr lang="en-US" altLang="ko-KR" sz="1200" dirty="0"/>
              <a:t>1</a:t>
            </a:r>
            <a:r>
              <a:rPr lang="ko-KR" altLang="en-US" sz="1200" dirty="0"/>
              <a:t>시간의 교육을 실시한다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작업내용 변경 시 교육 내용은 채용 시 교육 내용에 준한다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③ </a:t>
            </a:r>
            <a:r>
              <a:rPr lang="ko-KR" altLang="en-US" sz="1200" dirty="0"/>
              <a:t>교육방법 및 교육담당자는 이 규정에서 정한 </a:t>
            </a:r>
            <a:r>
              <a:rPr lang="ko-KR" altLang="en-US" sz="1200" dirty="0" err="1"/>
              <a:t>안전ㆍ보건교육</a:t>
            </a:r>
            <a:r>
              <a:rPr lang="ko-KR" altLang="en-US" sz="1200" dirty="0"/>
              <a:t> 계획에서 정하거나 별도로 정할 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있다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22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특별안전보건교육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근로자를 산업안전보건법 시행규칙</a:t>
            </a:r>
            <a:r>
              <a:rPr lang="en-US" altLang="ko-KR" sz="1200" dirty="0"/>
              <a:t>[</a:t>
            </a:r>
            <a:r>
              <a:rPr lang="ko-KR" altLang="en-US" sz="1200" dirty="0"/>
              <a:t>별표</a:t>
            </a:r>
            <a:r>
              <a:rPr lang="en-US" altLang="ko-KR" sz="1200" dirty="0"/>
              <a:t>5 </a:t>
            </a:r>
            <a:r>
              <a:rPr lang="ko-KR" altLang="en-US" sz="1200" dirty="0"/>
              <a:t>제</a:t>
            </a:r>
            <a:r>
              <a:rPr lang="en-US" altLang="ko-KR" sz="1200" dirty="0"/>
              <a:t>1</a:t>
            </a:r>
            <a:r>
              <a:rPr lang="ko-KR" altLang="en-US" sz="1200" dirty="0"/>
              <a:t>호 </a:t>
            </a:r>
            <a:r>
              <a:rPr lang="ko-KR" altLang="en-US" sz="1200" dirty="0" err="1"/>
              <a:t>라목</a:t>
            </a:r>
            <a:r>
              <a:rPr lang="en-US" altLang="ko-KR" sz="1200" dirty="0"/>
              <a:t>] </a:t>
            </a:r>
            <a:r>
              <a:rPr lang="ko-KR" altLang="en-US" sz="1200" dirty="0"/>
              <a:t>각 호의 어느 하나에 해당하는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작업에 </a:t>
            </a:r>
            <a:r>
              <a:rPr lang="ko-KR" altLang="en-US" sz="1200" dirty="0" err="1"/>
              <a:t>종사시키고자</a:t>
            </a:r>
            <a:r>
              <a:rPr lang="ko-KR" altLang="en-US" sz="1200" dirty="0"/>
              <a:t> 하는 경우 해당 업무와 관계되는 안전보건에 관한 특별안전보건교육을 하여야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하며</a:t>
            </a:r>
            <a:r>
              <a:rPr lang="en-US" altLang="ko-KR" sz="1200" dirty="0"/>
              <a:t>, </a:t>
            </a:r>
            <a:r>
              <a:rPr lang="ko-KR" altLang="en-US" sz="1200" dirty="0"/>
              <a:t>교육 시간은 다음과 같다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1. </a:t>
            </a:r>
            <a:r>
              <a:rPr lang="ko-KR" altLang="en-US" sz="1200" dirty="0"/>
              <a:t>일용근로자</a:t>
            </a:r>
            <a:r>
              <a:rPr lang="en-US" altLang="ko-KR" sz="1200" dirty="0"/>
              <a:t>: 2</a:t>
            </a:r>
            <a:r>
              <a:rPr lang="ko-KR" altLang="en-US" sz="1200" dirty="0"/>
              <a:t>시간 이상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일용근로자를 제외한 근로자</a:t>
            </a:r>
            <a:r>
              <a:rPr lang="en-US" altLang="ko-KR" sz="1200" dirty="0"/>
              <a:t>: 16</a:t>
            </a:r>
            <a:r>
              <a:rPr lang="ko-KR" altLang="en-US" sz="1200" dirty="0"/>
              <a:t>시간 이상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② 제</a:t>
            </a:r>
            <a:r>
              <a:rPr lang="en-US" altLang="ko-KR" sz="1200" dirty="0"/>
              <a:t>1</a:t>
            </a:r>
            <a:r>
              <a:rPr lang="ko-KR" altLang="en-US" sz="1200" dirty="0"/>
              <a:t>항 제</a:t>
            </a:r>
            <a:r>
              <a:rPr lang="en-US" altLang="ko-KR" sz="1200" dirty="0"/>
              <a:t>2</a:t>
            </a:r>
            <a:r>
              <a:rPr lang="ko-KR" altLang="en-US" sz="1200" dirty="0"/>
              <a:t>호에 따른 특별교육은 최초 작업에 종사하기 전</a:t>
            </a:r>
            <a:r>
              <a:rPr lang="en-US" altLang="ko-KR" sz="1200" dirty="0"/>
              <a:t>4</a:t>
            </a:r>
            <a:r>
              <a:rPr lang="ko-KR" altLang="en-US" sz="1200" dirty="0"/>
              <a:t>시간 이상을 실시하고</a:t>
            </a:r>
            <a:r>
              <a:rPr lang="en-US" altLang="ko-KR" sz="1200" dirty="0"/>
              <a:t>, 12</a:t>
            </a:r>
            <a:r>
              <a:rPr lang="ko-KR" altLang="en-US" sz="1200" dirty="0"/>
              <a:t>시간은 </a:t>
            </a:r>
            <a:r>
              <a:rPr lang="en-US" altLang="ko-KR" sz="1200" dirty="0"/>
              <a:t>3</a:t>
            </a:r>
            <a:r>
              <a:rPr lang="ko-KR" altLang="en-US" sz="1200" dirty="0"/>
              <a:t>개월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이내에서 분할하여 실시할 수 있다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③ </a:t>
            </a:r>
            <a:r>
              <a:rPr lang="ko-KR" altLang="en-US" sz="1200" dirty="0"/>
              <a:t>제</a:t>
            </a:r>
            <a:r>
              <a:rPr lang="en-US" altLang="ko-KR" sz="1200" dirty="0"/>
              <a:t>1</a:t>
            </a:r>
            <a:r>
              <a:rPr lang="ko-KR" altLang="en-US" sz="1200" dirty="0"/>
              <a:t>항 제</a:t>
            </a:r>
            <a:r>
              <a:rPr lang="en-US" altLang="ko-KR" sz="1200" dirty="0"/>
              <a:t>2</a:t>
            </a:r>
            <a:r>
              <a:rPr lang="ko-KR" altLang="en-US" sz="1200" dirty="0"/>
              <a:t>호에 따른 특별교육 대상 작업이 단기간 작업 또는 간헐적 작업인 경우</a:t>
            </a:r>
            <a:r>
              <a:rPr lang="en-US" altLang="ko-KR" sz="1200" dirty="0"/>
              <a:t>2</a:t>
            </a:r>
            <a:r>
              <a:rPr lang="ko-KR" altLang="en-US" sz="1200" dirty="0"/>
              <a:t>시간 이상으로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단축하여 실시할 수 있다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④ </a:t>
            </a:r>
            <a:r>
              <a:rPr lang="ko-KR" altLang="en-US" sz="1200" dirty="0"/>
              <a:t>교육방법 및 교육담당자는 이 규정에서 정한 안전보건교육 계획에 따른다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⑤ </a:t>
            </a:r>
            <a:r>
              <a:rPr lang="ko-KR" altLang="en-US" sz="1200" dirty="0"/>
              <a:t>특별교육을 실시한 경우에는 채용 시 교육</a:t>
            </a:r>
            <a:r>
              <a:rPr lang="en-US" altLang="ko-KR" sz="1200" dirty="0"/>
              <a:t>, </a:t>
            </a:r>
            <a:r>
              <a:rPr lang="ko-KR" altLang="en-US" sz="1200" dirty="0"/>
              <a:t>작업내용 변경 시 교육 규정에 의한 교육을 면제할 수   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있다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</a:t>
            </a:r>
            <a:r>
              <a:rPr lang="ko-KR" altLang="en-US" sz="1200" dirty="0"/>
              <a:t>제</a:t>
            </a:r>
            <a:r>
              <a:rPr lang="en-US" altLang="ko-KR" sz="1200" dirty="0"/>
              <a:t>23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물질안전보건교육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다음 각 호의 어느 하나에 해당하는 경우 산업안전보건관련법령에서 정하는 대상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화학물질의 물질안전보건자료</a:t>
            </a:r>
            <a:r>
              <a:rPr lang="en-US" altLang="ko-KR" sz="1200" dirty="0"/>
              <a:t>(MSDS)</a:t>
            </a:r>
            <a:r>
              <a:rPr lang="ko-KR" altLang="en-US" sz="1200" dirty="0"/>
              <a:t>를 근로자에게 교육하여야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대상 화학물질을 제조</a:t>
            </a:r>
            <a:r>
              <a:rPr lang="en-US" altLang="ko-KR" sz="1200" dirty="0"/>
              <a:t>·</a:t>
            </a:r>
            <a:r>
              <a:rPr lang="ko-KR" altLang="en-US" sz="1200" dirty="0"/>
              <a:t>사용</a:t>
            </a:r>
            <a:r>
              <a:rPr lang="en-US" altLang="ko-KR" sz="1200" dirty="0"/>
              <a:t>·</a:t>
            </a:r>
            <a:r>
              <a:rPr lang="ko-KR" altLang="en-US" sz="1200" dirty="0"/>
              <a:t>운반 또는 저장하는 작업에 근로자를 배치하는 경우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2. </a:t>
            </a:r>
            <a:r>
              <a:rPr lang="ko-KR" altLang="en-US" sz="1200" dirty="0"/>
              <a:t>새로운 대상 화학물질이 도입된 경우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3. </a:t>
            </a:r>
            <a:r>
              <a:rPr lang="ko-KR" altLang="en-US" sz="1200" dirty="0"/>
              <a:t>화학물질의 유해</a:t>
            </a:r>
            <a:r>
              <a:rPr lang="en-US" altLang="ko-KR" sz="1200" dirty="0"/>
              <a:t>·</a:t>
            </a:r>
            <a:r>
              <a:rPr lang="ko-KR" altLang="en-US" sz="1200" dirty="0"/>
              <a:t>위험성 정보가 변경된 경우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</a:t>
            </a:r>
            <a:r>
              <a:rPr lang="ko-KR" altLang="en-US" sz="1200" dirty="0"/>
              <a:t> ② 제</a:t>
            </a:r>
            <a:r>
              <a:rPr lang="en-US" altLang="ko-KR" sz="1200" dirty="0"/>
              <a:t>1</a:t>
            </a:r>
            <a:r>
              <a:rPr lang="ko-KR" altLang="en-US" sz="1200" dirty="0"/>
              <a:t>항의 교육내용은 다음 각 호의 사항이 포함되어야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대상 화학물질의 명칭</a:t>
            </a:r>
            <a:r>
              <a:rPr lang="en-US" altLang="ko-KR" sz="1200" dirty="0"/>
              <a:t>(</a:t>
            </a:r>
            <a:r>
              <a:rPr lang="ko-KR" altLang="en-US" sz="1200" dirty="0"/>
              <a:t>또는 제품명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2. </a:t>
            </a:r>
            <a:r>
              <a:rPr lang="ko-KR" altLang="en-US" sz="1200" dirty="0"/>
              <a:t>물리적 위험성 및 건강 유해성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취급상의 주의사항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적절한 보호구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5. </a:t>
            </a:r>
            <a:r>
              <a:rPr lang="ko-KR" altLang="en-US" sz="1200" dirty="0"/>
              <a:t>응급조치 요령 및 사고 시 대처방법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1953233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1" y="9753199"/>
            <a:ext cx="3670475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11/22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61414" y="702013"/>
            <a:ext cx="7132045" cy="9481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24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직무교육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① </a:t>
            </a:r>
            <a:r>
              <a:rPr lang="ko-KR" altLang="en-US" sz="1200" dirty="0"/>
              <a:t>다음 각 호의 어느 하나에 해당하는 사람은 안전보건에 관한 직무교육을 받아야 하고</a:t>
            </a:r>
            <a:r>
              <a:rPr lang="en-US" altLang="ko-KR" sz="1200" dirty="0"/>
              <a:t>, </a:t>
            </a:r>
            <a:r>
              <a:rPr lang="ko-KR" altLang="en-US" sz="1200" dirty="0"/>
              <a:t>당해 연도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직무 교육에 해당하는 자는 당해 안전보건교육 계획 </a:t>
            </a:r>
            <a:r>
              <a:rPr lang="ko-KR" altLang="en-US" sz="1200" dirty="0" err="1"/>
              <a:t>수립시</a:t>
            </a:r>
            <a:r>
              <a:rPr lang="ko-KR" altLang="en-US" sz="1200" dirty="0"/>
              <a:t> 반영하여야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1. </a:t>
            </a:r>
            <a:r>
              <a:rPr lang="ko-KR" altLang="en-US" sz="1200" dirty="0"/>
              <a:t>안전보건관리책임자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안전관리자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3. </a:t>
            </a:r>
            <a:r>
              <a:rPr lang="ko-KR" altLang="en-US" sz="1200" dirty="0"/>
              <a:t>보건관리자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</a:t>
            </a:r>
            <a:r>
              <a:rPr lang="ko-KR" altLang="en-US" sz="1200" dirty="0"/>
              <a:t>② 제</a:t>
            </a:r>
            <a:r>
              <a:rPr lang="en-US" altLang="ko-KR" sz="1200" dirty="0"/>
              <a:t>1</a:t>
            </a:r>
            <a:r>
              <a:rPr lang="ko-KR" altLang="en-US" sz="1200" dirty="0"/>
              <a:t>항에 해당하는 직책의 직무교육 시간과 시기는 다음 각 호와 같다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1. </a:t>
            </a:r>
            <a:r>
              <a:rPr lang="ko-KR" altLang="en-US" sz="1200" dirty="0"/>
              <a:t>안전보건관리책임자 가</a:t>
            </a:r>
            <a:r>
              <a:rPr lang="en-US" altLang="ko-KR" sz="1200" dirty="0"/>
              <a:t>. </a:t>
            </a:r>
            <a:r>
              <a:rPr lang="ko-KR" altLang="en-US" sz="1200" dirty="0"/>
              <a:t>신규교육</a:t>
            </a:r>
            <a:r>
              <a:rPr lang="en-US" altLang="ko-KR" sz="1200" dirty="0"/>
              <a:t>: 6</a:t>
            </a:r>
            <a:r>
              <a:rPr lang="ko-KR" altLang="en-US" sz="1200" dirty="0"/>
              <a:t>시간 이상</a:t>
            </a:r>
            <a:r>
              <a:rPr lang="en-US" altLang="ko-KR" sz="1200" dirty="0"/>
              <a:t>, </a:t>
            </a:r>
            <a:r>
              <a:rPr lang="ko-KR" altLang="en-US" sz="1200" dirty="0"/>
              <a:t>선임 후</a:t>
            </a:r>
            <a:r>
              <a:rPr lang="en-US" altLang="ko-KR" sz="1200" dirty="0"/>
              <a:t>3</a:t>
            </a:r>
            <a:r>
              <a:rPr lang="ko-KR" altLang="en-US" sz="1200" dirty="0"/>
              <a:t>개월 이내 나</a:t>
            </a:r>
            <a:r>
              <a:rPr lang="en-US" altLang="ko-KR" sz="1200" dirty="0"/>
              <a:t>. </a:t>
            </a:r>
            <a:r>
              <a:rPr lang="ko-KR" altLang="en-US" sz="1200" dirty="0"/>
              <a:t>보수교육</a:t>
            </a:r>
            <a:r>
              <a:rPr lang="en-US" altLang="ko-KR" sz="1200" dirty="0"/>
              <a:t>: 6</a:t>
            </a:r>
            <a:r>
              <a:rPr lang="ko-KR" altLang="en-US" sz="1200" dirty="0"/>
              <a:t>시간 이상</a:t>
            </a:r>
            <a:r>
              <a:rPr lang="en-US" altLang="ko-KR" sz="1200" dirty="0"/>
              <a:t>, </a:t>
            </a:r>
            <a:r>
              <a:rPr lang="ko-KR" altLang="en-US" sz="1200" dirty="0"/>
              <a:t>신규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또는 보수교육 이수 후 매</a:t>
            </a:r>
            <a:r>
              <a:rPr lang="en-US" altLang="ko-KR" sz="1200" dirty="0"/>
              <a:t>2</a:t>
            </a:r>
            <a:r>
              <a:rPr lang="ko-KR" altLang="en-US" sz="1200" dirty="0"/>
              <a:t>년이 되는 날을 기준으로 전후</a:t>
            </a:r>
            <a:r>
              <a:rPr lang="en-US" altLang="ko-KR" sz="1200" dirty="0"/>
              <a:t>3</a:t>
            </a:r>
            <a:r>
              <a:rPr lang="ko-KR" altLang="en-US" sz="1200" dirty="0"/>
              <a:t>개월사이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2. </a:t>
            </a:r>
            <a:r>
              <a:rPr lang="ko-KR" altLang="en-US" sz="1200" dirty="0"/>
              <a:t>안전관리자 및 보건관리자 가</a:t>
            </a:r>
            <a:r>
              <a:rPr lang="en-US" altLang="ko-KR" sz="1200" dirty="0"/>
              <a:t>. </a:t>
            </a:r>
            <a:r>
              <a:rPr lang="ko-KR" altLang="en-US" sz="1200" dirty="0"/>
              <a:t>신규교육</a:t>
            </a:r>
            <a:r>
              <a:rPr lang="en-US" altLang="ko-KR" sz="1200" dirty="0"/>
              <a:t>: 34</a:t>
            </a:r>
            <a:r>
              <a:rPr lang="ko-KR" altLang="en-US" sz="1200" dirty="0"/>
              <a:t>시간 이상</a:t>
            </a:r>
            <a:r>
              <a:rPr lang="en-US" altLang="ko-KR" sz="1200" dirty="0"/>
              <a:t>, </a:t>
            </a:r>
            <a:r>
              <a:rPr lang="ko-KR" altLang="en-US" sz="1200" dirty="0"/>
              <a:t>선임 후</a:t>
            </a:r>
            <a:r>
              <a:rPr lang="en-US" altLang="ko-KR" sz="1200" dirty="0"/>
              <a:t>3</a:t>
            </a:r>
            <a:r>
              <a:rPr lang="ko-KR" altLang="en-US" sz="1200" dirty="0"/>
              <a:t>개월 이내</a:t>
            </a:r>
            <a:r>
              <a:rPr lang="en-US" altLang="ko-KR" sz="1200" dirty="0"/>
              <a:t>(</a:t>
            </a:r>
            <a:r>
              <a:rPr lang="ko-KR" altLang="en-US" sz="1200" dirty="0"/>
              <a:t>보건관리자가 의사인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경우에는</a:t>
            </a:r>
            <a:r>
              <a:rPr lang="en-US" altLang="ko-KR" sz="1200" dirty="0"/>
              <a:t>1</a:t>
            </a:r>
            <a:r>
              <a:rPr lang="ko-KR" altLang="en-US" sz="1200" dirty="0"/>
              <a:t>년 이내</a:t>
            </a:r>
            <a:r>
              <a:rPr lang="en-US" altLang="ko-KR" sz="1200" dirty="0"/>
              <a:t>) </a:t>
            </a:r>
            <a:r>
              <a:rPr lang="ko-KR" altLang="en-US" sz="1200" dirty="0"/>
              <a:t>나</a:t>
            </a:r>
            <a:r>
              <a:rPr lang="en-US" altLang="ko-KR" sz="1200" dirty="0"/>
              <a:t>. </a:t>
            </a:r>
            <a:r>
              <a:rPr lang="ko-KR" altLang="en-US" sz="1200" dirty="0"/>
              <a:t>보수교육</a:t>
            </a:r>
            <a:r>
              <a:rPr lang="en-US" altLang="ko-KR" sz="1200" dirty="0"/>
              <a:t>: 24</a:t>
            </a:r>
            <a:r>
              <a:rPr lang="ko-KR" altLang="en-US" sz="1200" dirty="0"/>
              <a:t>시간 이상</a:t>
            </a:r>
            <a:r>
              <a:rPr lang="en-US" altLang="ko-KR" sz="1200" dirty="0"/>
              <a:t>, </a:t>
            </a:r>
            <a:r>
              <a:rPr lang="ko-KR" altLang="en-US" sz="1200" dirty="0"/>
              <a:t>신규 또는 보수교육 이수 후 매</a:t>
            </a:r>
            <a:r>
              <a:rPr lang="en-US" altLang="ko-KR" sz="1200" dirty="0"/>
              <a:t>2</a:t>
            </a:r>
            <a:r>
              <a:rPr lang="ko-KR" altLang="en-US" sz="1200" dirty="0"/>
              <a:t>년이 되는 날을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기준으로 전후</a:t>
            </a:r>
            <a:r>
              <a:rPr lang="en-US" altLang="ko-KR" sz="1200" dirty="0"/>
              <a:t>3</a:t>
            </a:r>
            <a:r>
              <a:rPr lang="ko-KR" altLang="en-US" sz="1200" dirty="0"/>
              <a:t>개월사이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25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안전보건교육강사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안전보건교육 강사는 다음 각 호와 같다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1. </a:t>
            </a:r>
            <a:r>
              <a:rPr lang="ko-KR" altLang="en-US" sz="1200" dirty="0"/>
              <a:t>근로자에 대한 안전보건교육</a:t>
            </a:r>
            <a:r>
              <a:rPr lang="en-US" altLang="ko-KR" sz="1200" dirty="0"/>
              <a:t>: </a:t>
            </a:r>
            <a:r>
              <a:rPr lang="ko-KR" altLang="en-US" sz="1200" dirty="0"/>
              <a:t>안전보건관리책임자</a:t>
            </a:r>
            <a:r>
              <a:rPr lang="en-US" altLang="ko-KR" sz="1200" dirty="0"/>
              <a:t>, </a:t>
            </a:r>
            <a:r>
              <a:rPr lang="ko-KR" altLang="en-US" sz="1200" dirty="0"/>
              <a:t>관리감독자</a:t>
            </a:r>
            <a:r>
              <a:rPr lang="en-US" altLang="ko-KR" sz="1200" dirty="0"/>
              <a:t>, </a:t>
            </a:r>
            <a:r>
              <a:rPr lang="ko-KR" altLang="en-US" sz="1200" dirty="0"/>
              <a:t>안전관리자</a:t>
            </a:r>
            <a:r>
              <a:rPr lang="en-US" altLang="ko-KR" sz="1200" dirty="0"/>
              <a:t>, </a:t>
            </a:r>
            <a:r>
              <a:rPr lang="ko-KR" altLang="en-US" sz="1200" dirty="0"/>
              <a:t>보건관리자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</a:t>
            </a:r>
            <a:r>
              <a:rPr lang="ko-KR" altLang="en-US" sz="1200" dirty="0"/>
              <a:t>산업보건의 및 공단에서 실시하는 해당 분야의 강사요원 교육과정을 이수한 사람 또는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고용노동부장관이 정하는 기준에 해당하는 사람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관리감독자에 대한 안전보건교육</a:t>
            </a:r>
            <a:r>
              <a:rPr lang="en-US" altLang="ko-KR" sz="1200" dirty="0"/>
              <a:t>: </a:t>
            </a:r>
            <a:r>
              <a:rPr lang="ko-KR" altLang="en-US" sz="1200" dirty="0"/>
              <a:t>회사에서 사업주가 자체적으로 실시하거나 고용노동부에서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지정하는 교육기관에 위탁할 수 있다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회사는 안전보건교육을 고용노동부에서 지정하는 교육기관에 위탁하여 실시할 수 있으며 위탁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교육을 실시하는 경우 해당 교육기관으로부터 교육 확인서를 받아 보존하여야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26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교육방법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회사는 안전</a:t>
            </a:r>
            <a:r>
              <a:rPr lang="en-US" altLang="ko-KR" sz="1200" dirty="0"/>
              <a:t>․</a:t>
            </a:r>
            <a:r>
              <a:rPr lang="ko-KR" altLang="en-US" sz="1200" dirty="0"/>
              <a:t>보건교육을 실시할 때에는 교육대상별 교육내용에 적합한 교육 교재와 적절한 교육장비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등을 갖추고</a:t>
            </a:r>
            <a:r>
              <a:rPr lang="en-US" altLang="ko-KR" sz="1200" dirty="0"/>
              <a:t>, </a:t>
            </a:r>
            <a:r>
              <a:rPr lang="ko-KR" altLang="en-US" sz="1200" dirty="0"/>
              <a:t>다음 각 호의 어느 하나의 방법으로 교육을 실시하여야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1. </a:t>
            </a:r>
            <a:r>
              <a:rPr lang="ko-KR" altLang="en-US" sz="1200" dirty="0"/>
              <a:t>집체교육</a:t>
            </a:r>
            <a:r>
              <a:rPr lang="en-US" altLang="ko-KR" sz="1200" dirty="0"/>
              <a:t>: </a:t>
            </a:r>
            <a:r>
              <a:rPr lang="ko-KR" altLang="en-US" sz="1200" dirty="0"/>
              <a:t>교육전용시설 또는 </a:t>
            </a:r>
            <a:r>
              <a:rPr lang="ko-KR" altLang="en-US" sz="1200" dirty="0" err="1"/>
              <a:t>그밖에</a:t>
            </a:r>
            <a:r>
              <a:rPr lang="ko-KR" altLang="en-US" sz="1200" dirty="0"/>
              <a:t> 교육을 실시하기에 적합한 시설</a:t>
            </a:r>
            <a:r>
              <a:rPr lang="en-US" altLang="ko-KR" sz="1200" dirty="0"/>
              <a:t>(</a:t>
            </a:r>
            <a:r>
              <a:rPr lang="ko-KR" altLang="en-US" sz="1200" dirty="0"/>
              <a:t>생산시설 또는 근무 장소는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              </a:t>
            </a:r>
            <a:r>
              <a:rPr lang="ko-KR" altLang="en-US" sz="1200" dirty="0"/>
              <a:t>제외한다</a:t>
            </a:r>
            <a:r>
              <a:rPr lang="en-US" altLang="ko-KR" sz="1200" dirty="0"/>
              <a:t>)</a:t>
            </a:r>
            <a:r>
              <a:rPr lang="ko-KR" altLang="en-US" sz="1200" dirty="0"/>
              <a:t>에서 실시하는 교육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2. </a:t>
            </a:r>
            <a:r>
              <a:rPr lang="ko-KR" altLang="en-US" sz="1200" dirty="0"/>
              <a:t>현장교육</a:t>
            </a:r>
            <a:r>
              <a:rPr lang="en-US" altLang="ko-KR" sz="1200" dirty="0"/>
              <a:t>: </a:t>
            </a:r>
            <a:r>
              <a:rPr lang="ko-KR" altLang="en-US" sz="1200" dirty="0"/>
              <a:t>회사 내 생산시설 또는 근무장소에서 실시하는 교육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우편통신교육</a:t>
            </a:r>
            <a:r>
              <a:rPr lang="en-US" altLang="ko-KR" sz="1200" dirty="0"/>
              <a:t>: </a:t>
            </a:r>
            <a:r>
              <a:rPr lang="ko-KR" altLang="en-US" sz="1200" dirty="0"/>
              <a:t>정보통신매체를 활용하여 교육이 실시되고 훈련생관리 등이 웹상으로 이루어지는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                      </a:t>
            </a:r>
            <a:r>
              <a:rPr lang="ko-KR" altLang="en-US" sz="1200" dirty="0"/>
              <a:t>교육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4. </a:t>
            </a:r>
            <a:r>
              <a:rPr lang="ko-KR" altLang="en-US" sz="1200" dirty="0"/>
              <a:t>위탁교육</a:t>
            </a:r>
            <a:r>
              <a:rPr lang="en-US" altLang="ko-KR" sz="1200" dirty="0"/>
              <a:t>: </a:t>
            </a:r>
            <a:r>
              <a:rPr lang="ko-KR" altLang="en-US" sz="1200" dirty="0"/>
              <a:t>지정교육기관에서 실시하는 교육 제</a:t>
            </a:r>
            <a:r>
              <a:rPr lang="en-US" altLang="ko-KR" sz="1200" dirty="0"/>
              <a:t>27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기록</a:t>
            </a:r>
            <a:r>
              <a:rPr lang="en-US" altLang="ko-KR" sz="1200" dirty="0"/>
              <a:t>.</a:t>
            </a:r>
            <a:r>
              <a:rPr lang="ko-KR" altLang="en-US" sz="1200" dirty="0"/>
              <a:t>보존</a:t>
            </a:r>
            <a:r>
              <a:rPr lang="en-US" altLang="ko-KR" sz="1200" dirty="0"/>
              <a:t>) </a:t>
            </a:r>
            <a:r>
              <a:rPr lang="ko-KR" altLang="en-US" sz="1200" dirty="0"/>
              <a:t>회사는 안전</a:t>
            </a:r>
            <a:r>
              <a:rPr lang="en-US" altLang="ko-KR" sz="1200" dirty="0"/>
              <a:t>·</a:t>
            </a:r>
            <a:r>
              <a:rPr lang="ko-KR" altLang="en-US" sz="1200" dirty="0"/>
              <a:t>보건교육을 실시한 후 다음 각 호의 사항을 기록한 교육일지</a:t>
            </a:r>
            <a:r>
              <a:rPr lang="en-US" altLang="ko-KR" sz="1200" dirty="0"/>
              <a:t>(</a:t>
            </a:r>
            <a:r>
              <a:rPr lang="ko-KR" altLang="en-US" sz="1200" dirty="0"/>
              <a:t>또는 교육결과보고서</a:t>
            </a:r>
            <a:r>
              <a:rPr lang="en-US" altLang="ko-KR" sz="1200" dirty="0"/>
              <a:t>)</a:t>
            </a:r>
            <a:r>
              <a:rPr lang="ko-KR" altLang="en-US" sz="1200" dirty="0"/>
              <a:t>를 작성하여 보관하여야 한다</a:t>
            </a:r>
            <a:r>
              <a:rPr lang="en-US" altLang="ko-KR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3140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12/22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0" y="559169"/>
            <a:ext cx="7132045" cy="92724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     위탁교육을 실시하는 경우에는 해당 교육기관으로부터 교육확인서 등을 받아 보존하여야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교육일시 및 장소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2. </a:t>
            </a:r>
            <a:r>
              <a:rPr lang="ko-KR" altLang="en-US" sz="1200" dirty="0"/>
              <a:t>교육담당자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3. </a:t>
            </a:r>
            <a:r>
              <a:rPr lang="ko-KR" altLang="en-US" sz="1200" dirty="0"/>
              <a:t>교육과정 및 내용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교육대상자 및 참석인원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5. </a:t>
            </a:r>
            <a:r>
              <a:rPr lang="ko-KR" altLang="en-US" sz="1200" dirty="0"/>
              <a:t>그 밖의 교육결과를 증명하기 위해 필요한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4 </a:t>
            </a:r>
            <a:r>
              <a:rPr lang="ko-KR" altLang="en-US" sz="1500" b="1" dirty="0"/>
              <a:t>장 작 업 장 안 전 관 리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28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</a:t>
            </a:r>
            <a:r>
              <a:rPr lang="en-US" altLang="ko-KR" sz="1200" dirty="0"/>
              <a:t>․</a:t>
            </a:r>
            <a:r>
              <a:rPr lang="ko-KR" altLang="en-US" sz="1200" dirty="0"/>
              <a:t>보건관리 계획수립 및 실행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안전보건 담당부서에서는 매년</a:t>
            </a:r>
            <a:r>
              <a:rPr lang="en-US" altLang="ko-KR" sz="1200" dirty="0"/>
              <a:t>1</a:t>
            </a:r>
            <a:r>
              <a:rPr lang="ko-KR" altLang="en-US" sz="1200" dirty="0"/>
              <a:t>월초에 사업주의 안전보건방침을 실행할 수 있는 안전보건계획을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수립한다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안전보건 담당부서에서 작성한 안전보건계획은 당해연도 사업계획 </a:t>
            </a:r>
            <a:r>
              <a:rPr lang="ko-KR" altLang="en-US" sz="1200" dirty="0" err="1"/>
              <a:t>발표시</a:t>
            </a:r>
            <a:r>
              <a:rPr lang="ko-KR" altLang="en-US" sz="1200" dirty="0"/>
              <a:t> 전 부서에 통보하고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생산부서에서는 부서별 실정에 적합한 계획을 </a:t>
            </a:r>
            <a:r>
              <a:rPr lang="ko-KR" altLang="en-US" sz="1200" dirty="0" err="1"/>
              <a:t>수립ㆍ시행하여야</a:t>
            </a:r>
            <a:r>
              <a:rPr lang="ko-KR" altLang="en-US" sz="1200" dirty="0"/>
              <a:t>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</a:t>
            </a:r>
            <a:r>
              <a:rPr lang="ko-KR" altLang="en-US" sz="1200" dirty="0"/>
              <a:t>제</a:t>
            </a:r>
            <a:r>
              <a:rPr lang="en-US" altLang="ko-KR" sz="1200" dirty="0"/>
              <a:t>29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전기설비안전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감전 위험이 있는 충전부분에 대하여 감전을 방지하기 위하여 다음 각 호의 방법 중 하나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이상의 방법으로 </a:t>
            </a:r>
            <a:r>
              <a:rPr lang="ko-KR" altLang="en-US" sz="1200" dirty="0" err="1"/>
              <a:t>방호하여야</a:t>
            </a:r>
            <a:r>
              <a:rPr lang="ko-KR" altLang="en-US" sz="1200" dirty="0"/>
              <a:t>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충전부가 노출되지 않도록 폐쇄형 </a:t>
            </a:r>
            <a:r>
              <a:rPr lang="ko-KR" altLang="en-US" sz="1200" dirty="0" err="1"/>
              <a:t>외함이</a:t>
            </a:r>
            <a:r>
              <a:rPr lang="ko-KR" altLang="en-US" sz="1200" dirty="0"/>
              <a:t> 있는 구조로 할 것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충전부에 충분한 절연효과가 있는 방호망이나 절연덮개를 설치할 것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3. </a:t>
            </a:r>
            <a:r>
              <a:rPr lang="ko-KR" altLang="en-US" sz="1200" dirty="0"/>
              <a:t>충전부는 내구성이 있는 절연물로 완전히 덮어 감쌀 것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4. </a:t>
            </a:r>
            <a:r>
              <a:rPr lang="ko-KR" altLang="en-US" sz="1200" dirty="0" err="1"/>
              <a:t>발전소ㆍ변전소</a:t>
            </a:r>
            <a:r>
              <a:rPr lang="ko-KR" altLang="en-US" sz="1200" dirty="0"/>
              <a:t> 및 개폐소 등 구획되어 있는 장소로서 관계 근로자가 아닌 사람의 출입이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금지되는 장소에 충전부를 설치하고</a:t>
            </a:r>
            <a:r>
              <a:rPr lang="en-US" altLang="ko-KR" sz="1200" dirty="0"/>
              <a:t>, </a:t>
            </a:r>
            <a:r>
              <a:rPr lang="ko-KR" altLang="en-US" sz="1200" dirty="0"/>
              <a:t>위험표시 등의 방법으로 방호를 강화할 것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5. </a:t>
            </a:r>
            <a:r>
              <a:rPr lang="ko-KR" altLang="en-US" sz="1200" dirty="0"/>
              <a:t>전주 위 및 철탑 위 등 격리되어 있는 장소로서 관계 근로자가 아닌 사람이 접근할 우려가 없는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장소에 충전부를 설치할 것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② 회사는 누전에 의한 감전의 위험을 방지하기 위하여 다음 각 호의 부분에 대하여 접지를 하여야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하며</a:t>
            </a:r>
            <a:r>
              <a:rPr lang="en-US" altLang="ko-KR" sz="1200" dirty="0"/>
              <a:t>, </a:t>
            </a:r>
            <a:r>
              <a:rPr lang="ko-KR" altLang="en-US" sz="1200" dirty="0"/>
              <a:t>항상 적정상태가 유지되는지를 점검하고 이상이 발견되면 즉시 보수하거나 재설치하여야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1. </a:t>
            </a:r>
            <a:r>
              <a:rPr lang="ko-KR" altLang="en-US" sz="1200" dirty="0"/>
              <a:t>전기 </a:t>
            </a:r>
            <a:r>
              <a:rPr lang="ko-KR" altLang="en-US" sz="1200" dirty="0" err="1"/>
              <a:t>기계ㆍ기구의</a:t>
            </a:r>
            <a:r>
              <a:rPr lang="ko-KR" altLang="en-US" sz="1200" dirty="0"/>
              <a:t> 금속제 </a:t>
            </a:r>
            <a:r>
              <a:rPr lang="ko-KR" altLang="en-US" sz="1200" dirty="0" err="1"/>
              <a:t>외함</a:t>
            </a:r>
            <a:r>
              <a:rPr lang="en-US" altLang="ko-KR" sz="1200" dirty="0"/>
              <a:t>, </a:t>
            </a:r>
            <a:r>
              <a:rPr lang="ko-KR" altLang="en-US" sz="1200" dirty="0"/>
              <a:t>금속제 외피 및 </a:t>
            </a:r>
            <a:r>
              <a:rPr lang="ko-KR" altLang="en-US" sz="1200" dirty="0" err="1"/>
              <a:t>철대</a:t>
            </a:r>
            <a:r>
              <a:rPr lang="ko-KR" altLang="en-US" sz="1200" dirty="0"/>
              <a:t>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2. </a:t>
            </a:r>
            <a:r>
              <a:rPr lang="ko-KR" altLang="en-US" sz="1200" dirty="0"/>
              <a:t>고압이상의 전기를 사용하는 전기 </a:t>
            </a:r>
            <a:r>
              <a:rPr lang="ko-KR" altLang="en-US" sz="1200" dirty="0" err="1"/>
              <a:t>기계ㆍ기구</a:t>
            </a:r>
            <a:r>
              <a:rPr lang="ko-KR" altLang="en-US" sz="1200" dirty="0"/>
              <a:t> 주변의 금속제 </a:t>
            </a:r>
            <a:r>
              <a:rPr lang="ko-KR" altLang="en-US" sz="1200" dirty="0" err="1"/>
              <a:t>칸막이ㆍ망</a:t>
            </a:r>
            <a:r>
              <a:rPr lang="ko-KR" altLang="en-US" sz="1200" dirty="0"/>
              <a:t> 및 이와 유사한 장치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③ 회사는 다음 각 호의 전기 </a:t>
            </a:r>
            <a:r>
              <a:rPr lang="ko-KR" altLang="en-US" sz="1200" dirty="0" err="1"/>
              <a:t>기계ㆍ기구에</a:t>
            </a:r>
            <a:r>
              <a:rPr lang="ko-KR" altLang="en-US" sz="1200" dirty="0"/>
              <a:t> 대하여 누전에 의한 감전위험을 방지하기 위하여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누전차단기를 설치하여야 하며</a:t>
            </a:r>
            <a:r>
              <a:rPr lang="en-US" altLang="ko-KR" sz="1200" dirty="0"/>
              <a:t>, </a:t>
            </a:r>
            <a:r>
              <a:rPr lang="ko-KR" altLang="en-US" sz="1200" dirty="0"/>
              <a:t>전기기계</a:t>
            </a:r>
            <a:r>
              <a:rPr lang="en-US" altLang="ko-KR" sz="1200" dirty="0"/>
              <a:t>․</a:t>
            </a:r>
            <a:r>
              <a:rPr lang="ko-KR" altLang="en-US" sz="1200" dirty="0"/>
              <a:t>기구를 사용하기 전에 누전차단기의 작동상태를 점검하고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이상이 발견되면 즉시 보수하거나 교환하여야 한다</a:t>
            </a:r>
            <a:r>
              <a:rPr lang="en-US" altLang="ko-KR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2287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82007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13/22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0" y="559169"/>
            <a:ext cx="7132045" cy="9481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 제</a:t>
            </a:r>
            <a:r>
              <a:rPr lang="en-US" altLang="ko-KR" sz="1200" dirty="0"/>
              <a:t>30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안전검사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다음 각 호의 안전검사를 받아야 하는 유해위험기계 등</a:t>
            </a:r>
            <a:r>
              <a:rPr lang="en-US" altLang="ko-KR" sz="1200" dirty="0"/>
              <a:t>(</a:t>
            </a:r>
            <a:r>
              <a:rPr lang="ko-KR" altLang="en-US" sz="1200" dirty="0" err="1"/>
              <a:t>이하“안전검사대상</a:t>
            </a:r>
            <a:r>
              <a:rPr lang="ko-KR" altLang="en-US" sz="1200" dirty="0"/>
              <a:t> 기계기구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 err="1"/>
              <a:t>등”이라</a:t>
            </a:r>
            <a:r>
              <a:rPr lang="ko-KR" altLang="en-US" sz="1200" dirty="0"/>
              <a:t> 한다</a:t>
            </a:r>
            <a:r>
              <a:rPr lang="en-US" altLang="ko-KR" sz="1200" dirty="0"/>
              <a:t>)</a:t>
            </a:r>
            <a:r>
              <a:rPr lang="ko-KR" altLang="en-US" sz="1200" dirty="0"/>
              <a:t>에 대해 검사 주기 만료일</a:t>
            </a:r>
            <a:r>
              <a:rPr lang="en-US" altLang="ko-KR" sz="1200" dirty="0"/>
              <a:t>30</a:t>
            </a:r>
            <a:r>
              <a:rPr lang="ko-KR" altLang="en-US" sz="1200" dirty="0"/>
              <a:t>일 전에 안전검사기관에 신청하여 안전검사를 받아야 한다</a:t>
            </a:r>
            <a:r>
              <a:rPr lang="en-US" altLang="ko-KR" sz="1200" dirty="0"/>
              <a:t>.      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크레인</a:t>
            </a:r>
            <a:r>
              <a:rPr lang="en-US" altLang="ko-KR" sz="1200" dirty="0"/>
              <a:t>(</a:t>
            </a:r>
            <a:r>
              <a:rPr lang="ko-KR" altLang="en-US" sz="1200" dirty="0"/>
              <a:t>정격 하중이</a:t>
            </a:r>
            <a:r>
              <a:rPr lang="en-US" altLang="ko-KR" sz="1200" dirty="0"/>
              <a:t>2</a:t>
            </a:r>
            <a:r>
              <a:rPr lang="ko-KR" altLang="en-US" sz="1200" dirty="0"/>
              <a:t>톤 미만인 것은 제외한다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2. </a:t>
            </a:r>
            <a:r>
              <a:rPr lang="ko-KR" altLang="en-US" sz="1200" dirty="0"/>
              <a:t>국소 배기장치</a:t>
            </a:r>
            <a:r>
              <a:rPr lang="en-US" altLang="ko-KR" sz="1200" dirty="0"/>
              <a:t>(</a:t>
            </a:r>
            <a:r>
              <a:rPr lang="ko-KR" altLang="en-US" sz="1200" dirty="0"/>
              <a:t>이동식은 제외한다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3. </a:t>
            </a:r>
            <a:r>
              <a:rPr lang="ko-KR" altLang="en-US" sz="1200" dirty="0"/>
              <a:t>컨베이어</a:t>
            </a:r>
            <a:r>
              <a:rPr lang="en-US" altLang="ko-KR" sz="1200" dirty="0"/>
              <a:t>(</a:t>
            </a:r>
            <a:r>
              <a:rPr lang="ko-KR" altLang="en-US" sz="1200" dirty="0"/>
              <a:t>벨트</a:t>
            </a:r>
            <a:r>
              <a:rPr lang="en-US" altLang="ko-KR" sz="1200" dirty="0"/>
              <a:t>,</a:t>
            </a:r>
            <a:r>
              <a:rPr lang="ko-KR" altLang="en-US" sz="1200" dirty="0"/>
              <a:t>체인</a:t>
            </a:r>
            <a:r>
              <a:rPr lang="en-US" altLang="ko-KR" sz="1200" dirty="0"/>
              <a:t>,</a:t>
            </a:r>
            <a:r>
              <a:rPr lang="ko-KR" altLang="en-US" sz="1200" dirty="0"/>
              <a:t>롤러</a:t>
            </a:r>
            <a:r>
              <a:rPr lang="en-US" altLang="ko-KR" sz="1200" dirty="0"/>
              <a:t>,</a:t>
            </a:r>
            <a:r>
              <a:rPr lang="ko-KR" altLang="en-US" sz="1200" dirty="0"/>
              <a:t>트롤리</a:t>
            </a:r>
            <a:r>
              <a:rPr lang="en-US" altLang="ko-KR" sz="1200" dirty="0"/>
              <a:t>,</a:t>
            </a:r>
            <a:r>
              <a:rPr lang="ko-KR" altLang="en-US" sz="1200" dirty="0"/>
              <a:t>버킷</a:t>
            </a:r>
            <a:r>
              <a:rPr lang="en-US" altLang="ko-KR" sz="1200" dirty="0"/>
              <a:t>,</a:t>
            </a:r>
            <a:r>
              <a:rPr lang="ko-KR" altLang="en-US" sz="1200" dirty="0"/>
              <a:t>나사 컨베이어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회사는 제</a:t>
            </a:r>
            <a:r>
              <a:rPr lang="en-US" altLang="ko-KR" sz="1200" dirty="0"/>
              <a:t>1</a:t>
            </a:r>
            <a:r>
              <a:rPr lang="ko-KR" altLang="en-US" sz="1200" dirty="0"/>
              <a:t>항에 따른 안전검사를 받고 합격한 기계</a:t>
            </a:r>
            <a:r>
              <a:rPr lang="en-US" altLang="ko-KR" sz="1200" dirty="0"/>
              <a:t>․</a:t>
            </a:r>
            <a:r>
              <a:rPr lang="ko-KR" altLang="en-US" sz="1200" dirty="0"/>
              <a:t>기구 등에 대해 안전검사기관에서 발급한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안전검사 합격증명서를 해당 기계</a:t>
            </a:r>
            <a:r>
              <a:rPr lang="en-US" altLang="ko-KR" sz="1200" dirty="0"/>
              <a:t>․</a:t>
            </a:r>
            <a:r>
              <a:rPr lang="ko-KR" altLang="en-US" sz="1200" dirty="0"/>
              <a:t>기구 또는 그 주변의 보기 쉬운 곳에 부착하여 안전검사에 합격한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것임을 </a:t>
            </a:r>
            <a:r>
              <a:rPr lang="ko-KR" altLang="en-US" sz="1200" dirty="0" err="1"/>
              <a:t>나타내어야</a:t>
            </a:r>
            <a:r>
              <a:rPr lang="ko-KR" altLang="en-US" sz="1200" dirty="0"/>
              <a:t>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③ </a:t>
            </a:r>
            <a:r>
              <a:rPr lang="ko-KR" altLang="en-US" sz="1200" dirty="0"/>
              <a:t>회사는 제</a:t>
            </a:r>
            <a:r>
              <a:rPr lang="en-US" altLang="ko-KR" sz="1200" dirty="0"/>
              <a:t>1</a:t>
            </a:r>
            <a:r>
              <a:rPr lang="ko-KR" altLang="en-US" sz="1200" dirty="0"/>
              <a:t>항에 따른 안전검사대상 기계</a:t>
            </a:r>
            <a:r>
              <a:rPr lang="en-US" altLang="ko-KR" sz="1200" dirty="0"/>
              <a:t>․</a:t>
            </a:r>
            <a:r>
              <a:rPr lang="ko-KR" altLang="en-US" sz="1200" dirty="0"/>
              <a:t>기구 중 다음 각 호의 어느 하나에 해당하는 기계</a:t>
            </a:r>
            <a:r>
              <a:rPr lang="en-US" altLang="ko-KR" sz="1200" dirty="0"/>
              <a:t>․</a:t>
            </a:r>
            <a:r>
              <a:rPr lang="ko-KR" altLang="en-US" sz="1200" dirty="0"/>
              <a:t>기구 등을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사용하여서는 아니 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안전검사를 받지 아니한 유해</a:t>
            </a:r>
            <a:r>
              <a:rPr lang="en-US" altLang="ko-KR" sz="1200" dirty="0"/>
              <a:t>․</a:t>
            </a:r>
            <a:r>
              <a:rPr lang="ko-KR" altLang="en-US" sz="1200" dirty="0"/>
              <a:t>위험기계 등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2. </a:t>
            </a:r>
            <a:r>
              <a:rPr lang="ko-KR" altLang="en-US" sz="1200" dirty="0"/>
              <a:t>안전검사에 불합격한 유해</a:t>
            </a:r>
            <a:r>
              <a:rPr lang="en-US" altLang="ko-KR" sz="1200" dirty="0"/>
              <a:t>․</a:t>
            </a:r>
            <a:r>
              <a:rPr lang="ko-KR" altLang="en-US" sz="1200" dirty="0"/>
              <a:t>위험기계 등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31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안전검사의 주기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안전검사대상 기계</a:t>
            </a:r>
            <a:r>
              <a:rPr lang="en-US" altLang="ko-KR" sz="1200" dirty="0"/>
              <a:t>․</a:t>
            </a:r>
            <a:r>
              <a:rPr lang="ko-KR" altLang="en-US" sz="1200" dirty="0"/>
              <a:t>기구 등의 검사주기는 다음 각 호와 같다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크레인</a:t>
            </a:r>
            <a:r>
              <a:rPr lang="en-US" altLang="ko-KR" sz="1200" dirty="0"/>
              <a:t>(</a:t>
            </a:r>
            <a:r>
              <a:rPr lang="ko-KR" altLang="en-US" sz="1200" dirty="0"/>
              <a:t>이동식 크레인은 제외한다</a:t>
            </a:r>
            <a:r>
              <a:rPr lang="en-US" altLang="ko-KR" sz="1200" dirty="0"/>
              <a:t>), </a:t>
            </a:r>
            <a:r>
              <a:rPr lang="ko-KR" altLang="en-US" sz="1200" dirty="0"/>
              <a:t>리프트</a:t>
            </a:r>
            <a:r>
              <a:rPr lang="en-US" altLang="ko-KR" sz="1200" dirty="0"/>
              <a:t>(</a:t>
            </a:r>
            <a:r>
              <a:rPr lang="ko-KR" altLang="en-US" sz="1200" dirty="0"/>
              <a:t>이삿짐운반용 리프트는 제외한다</a:t>
            </a:r>
            <a:r>
              <a:rPr lang="en-US" altLang="ko-KR" sz="1200" dirty="0"/>
              <a:t>) </a:t>
            </a:r>
            <a:r>
              <a:rPr lang="ko-KR" altLang="en-US" sz="1200" dirty="0"/>
              <a:t>및 곤돌라</a:t>
            </a:r>
            <a:r>
              <a:rPr lang="en-US" altLang="ko-KR" sz="1200" dirty="0"/>
              <a:t>: 3        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사업장에 설치가 끝난 날부터</a:t>
            </a:r>
            <a:r>
              <a:rPr lang="en-US" altLang="ko-KR" sz="1200" dirty="0"/>
              <a:t>3</a:t>
            </a:r>
            <a:r>
              <a:rPr lang="ko-KR" altLang="en-US" sz="1200" dirty="0"/>
              <a:t>년 이내에 최초 안전검사를 실시하되</a:t>
            </a:r>
            <a:r>
              <a:rPr lang="en-US" altLang="ko-KR" sz="1200" dirty="0"/>
              <a:t>, </a:t>
            </a:r>
            <a:r>
              <a:rPr lang="ko-KR" altLang="en-US" sz="1200" dirty="0" err="1"/>
              <a:t>그이후</a:t>
            </a:r>
            <a:r>
              <a:rPr lang="ko-KR" altLang="en-US" sz="1200" dirty="0"/>
              <a:t> 부터 </a:t>
            </a:r>
            <a:r>
              <a:rPr lang="en-US" altLang="ko-KR" sz="1200" dirty="0"/>
              <a:t>2</a:t>
            </a:r>
            <a:r>
              <a:rPr lang="ko-KR" altLang="en-US" sz="1200" dirty="0"/>
              <a:t>년마다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32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표준작업안전수칙 작성 및 준수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생산부서에서는 </a:t>
            </a:r>
            <a:r>
              <a:rPr lang="ko-KR" altLang="en-US" sz="1200" dirty="0" err="1"/>
              <a:t>공정별ㆍ작업별ㆍ설비별로</a:t>
            </a:r>
            <a:r>
              <a:rPr lang="ko-KR" altLang="en-US" sz="1200" dirty="0"/>
              <a:t> 표준작업안전수칙을 작성하여 근로자가 보기 쉬운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장소에 게시하고 해당 작업 근로자에게 교육하여야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근로자는 표준작업안전수칙에 따라 </a:t>
            </a:r>
            <a:r>
              <a:rPr lang="en-US" altLang="ko-KR" sz="1200" dirty="0"/>
              <a:t> </a:t>
            </a:r>
            <a:r>
              <a:rPr lang="ko-KR" altLang="en-US" sz="1200" dirty="0"/>
              <a:t>작업하는 등 해당 내용을 준수하여야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③ </a:t>
            </a:r>
            <a:r>
              <a:rPr lang="ko-KR" altLang="en-US" sz="1200" dirty="0"/>
              <a:t>다음의 경우 해당 표준작업안전수칙을 개정하여야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 err="1"/>
              <a:t>기계ㆍ설비를</a:t>
            </a:r>
            <a:r>
              <a:rPr lang="ko-KR" altLang="en-US" sz="1200" dirty="0"/>
              <a:t> 신규로 도입하거나 설치하는 경우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화학물질을 신규로 사용하는 경우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작업공정이나 작업내용이 변경되는 경우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4. </a:t>
            </a:r>
            <a:r>
              <a:rPr lang="ko-KR" altLang="en-US" sz="1200" dirty="0"/>
              <a:t>사고 발생 등으로 작업수칙의 변경이 필요하다고 판단한 경우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④ 외국인근로자를 고용한 경우 해당 근로자의 모국어로 번역된 표준작업안전수칙을 부착한다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33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위험물질의 보관 및 사용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① </a:t>
            </a:r>
            <a:r>
              <a:rPr lang="ko-KR" altLang="en-US" sz="1200" dirty="0"/>
              <a:t>회사는 위험물질을 취급하는 작업장에 해당 관리감독자를 위험물 취급책임자로 지정하여 관리하도록 한다</a:t>
            </a:r>
            <a:r>
              <a:rPr lang="en-US" altLang="ko-KR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5587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14/22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0" y="750238"/>
            <a:ext cx="7132045" cy="8650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      </a:t>
            </a:r>
            <a:r>
              <a:rPr lang="en-US" altLang="ko-KR" sz="1200" dirty="0"/>
              <a:t>② </a:t>
            </a:r>
            <a:r>
              <a:rPr lang="ko-KR" altLang="en-US" sz="1200" dirty="0"/>
              <a:t>회사는 위험물질을 작업장 외의 별도의 지정된 장소에 보관하여야 하며</a:t>
            </a:r>
            <a:r>
              <a:rPr lang="en-US" altLang="ko-KR" sz="1200" dirty="0"/>
              <a:t>, </a:t>
            </a:r>
            <a:r>
              <a:rPr lang="ko-KR" altLang="en-US" sz="1200" dirty="0"/>
              <a:t>작업장 내부에는 작업에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필요한 최소량만을 두어야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③ </a:t>
            </a:r>
            <a:r>
              <a:rPr lang="ko-KR" altLang="en-US" sz="1200" dirty="0"/>
              <a:t>회사는 위험물질 보관장소에는 화기물질의 휴대 및 관계자 외 출입을 금지하여야 하며</a:t>
            </a:r>
            <a:r>
              <a:rPr lang="en-US" altLang="ko-KR" sz="1200" dirty="0"/>
              <a:t>, </a:t>
            </a:r>
            <a:r>
              <a:rPr lang="ko-KR" altLang="en-US" sz="1200" dirty="0"/>
              <a:t>이를 위해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위 장소에 출입금지표지를 부착하고 해당 물질의 위험성을 게시하여 근로자에게 위험장소임을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알려야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34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작업중지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산업재해가 발생할 급박한 위험이 있을 때 또는 중대재해가 발생하였을 때에는 즉시 작업을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중지시키고 근로자를 작업장소로부터 대피시키는 등 필요한 안전</a:t>
            </a:r>
            <a:r>
              <a:rPr lang="en-US" altLang="ko-KR" sz="1200" dirty="0"/>
              <a:t>·</a:t>
            </a:r>
            <a:r>
              <a:rPr lang="ko-KR" altLang="en-US" sz="1200" dirty="0"/>
              <a:t>보건상의 조치를 한 후 작업을 다시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시작하여야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근로자는 산업재해가 발생할 급박한 위험으로 인하여 작업을 중지하고 대피하였을 때에는 지체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없이 그 사실을 바로 위 상급자에게 보고하고</a:t>
            </a:r>
            <a:r>
              <a:rPr lang="en-US" altLang="ko-KR" sz="1200" dirty="0"/>
              <a:t>, </a:t>
            </a:r>
            <a:r>
              <a:rPr lang="ko-KR" altLang="en-US" sz="1200" dirty="0"/>
              <a:t>바로 위 상급자는 이에 대한 적절한 조치를 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③ </a:t>
            </a:r>
            <a:r>
              <a:rPr lang="ko-KR" altLang="en-US" sz="1200" dirty="0"/>
              <a:t>회사는 산업재해가 발생할 급박한 위험이 있다고 믿을 만한 합리적인 근거가 있을 때에는 제</a:t>
            </a:r>
            <a:r>
              <a:rPr lang="en-US" altLang="ko-KR" sz="1200" dirty="0"/>
              <a:t>2</a:t>
            </a:r>
            <a:r>
              <a:rPr lang="ko-KR" altLang="en-US" sz="1200" dirty="0"/>
              <a:t>항에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따라 작업을 중지하고 대피한 근로자에 대하여 이를 이유로 해고나 그 밖의 불리한 처우를 하여서는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아니 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</a:t>
            </a:r>
            <a:r>
              <a:rPr lang="ko-KR" altLang="en-US" sz="1200" dirty="0"/>
              <a:t>제</a:t>
            </a:r>
            <a:r>
              <a:rPr lang="en-US" altLang="ko-KR" sz="1200" dirty="0"/>
              <a:t>35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안전보건표지 작성 및 게시</a:t>
            </a:r>
            <a:r>
              <a:rPr lang="en-US" altLang="ko-KR" sz="1200" dirty="0"/>
              <a:t>) 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사업장의 </a:t>
            </a:r>
            <a:r>
              <a:rPr lang="ko-KR" altLang="en-US" sz="1200" dirty="0" err="1"/>
              <a:t>유해ㆍ위험한</a:t>
            </a:r>
            <a:r>
              <a:rPr lang="ko-KR" altLang="en-US" sz="1200" dirty="0"/>
              <a:t> 시설 및 장소에는 근로자의 안전보건의식 고취를 위하여 경고</a:t>
            </a:r>
            <a:r>
              <a:rPr lang="en-US" altLang="ko-KR" sz="1200" dirty="0"/>
              <a:t>, </a:t>
            </a:r>
            <a:r>
              <a:rPr lang="ko-KR" altLang="en-US" sz="1200" dirty="0"/>
              <a:t>지시</a:t>
            </a:r>
            <a:r>
              <a:rPr lang="en-US" altLang="ko-KR" sz="1200" dirty="0"/>
              <a:t>, </a:t>
            </a:r>
            <a:r>
              <a:rPr lang="ko-KR" altLang="en-US" sz="1200" dirty="0"/>
              <a:t>안내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금지 등의 안전보건표지를 부착하여야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외국인근로자를 고용한 경우 해당 근로자의 모국어로 번역된 표준작업안전수칙을 부착한다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</a:t>
            </a:r>
            <a:r>
              <a:rPr lang="ko-KR" altLang="en-US" sz="1200" dirty="0"/>
              <a:t>제</a:t>
            </a:r>
            <a:r>
              <a:rPr lang="en-US" altLang="ko-KR" sz="1200" dirty="0"/>
              <a:t>36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안전보건점검 및 순찰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① </a:t>
            </a:r>
            <a:r>
              <a:rPr lang="ko-KR" altLang="en-US" sz="1200" dirty="0"/>
              <a:t>회사는 작업자의 안전보건 확보를 위하여 정기적으로 안전보건 점검 및 순찰을 실시하여야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이 경우 다른 법령에서 정하는 안전관리에 관한 규정과 통합 작성하는 경우에는 전기안전점검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소방점검 등을 추가할 수 있다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② 안전보건점검의 점검횟수는 작업장 전반에 대한 안전보건상태를 점검하기 위하여 주기적으로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실시하여야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③ </a:t>
            </a:r>
            <a:r>
              <a:rPr lang="ko-KR" altLang="en-US" sz="1200" dirty="0"/>
              <a:t>점검방법은 </a:t>
            </a:r>
            <a:r>
              <a:rPr lang="ko-KR" altLang="en-US" sz="1200" dirty="0" err="1"/>
              <a:t>체크리스트등</a:t>
            </a:r>
            <a:r>
              <a:rPr lang="ko-KR" altLang="en-US" sz="1200" dirty="0"/>
              <a:t> 회사에서 규정한 별도의 서식에 따라 작성하여 그 결과를 보존하고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점검할 내용은 다음과 각 호의 사항이 포함되도록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36375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15/22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-1" y="451839"/>
            <a:ext cx="7132045" cy="9480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          1. </a:t>
            </a:r>
            <a:r>
              <a:rPr lang="ko-KR" altLang="en-US" sz="1200" dirty="0"/>
              <a:t>기계</a:t>
            </a:r>
            <a:r>
              <a:rPr lang="en-US" altLang="ko-KR" sz="1200" dirty="0"/>
              <a:t>·</a:t>
            </a:r>
            <a:r>
              <a:rPr lang="ko-KR" altLang="en-US" sz="1200" dirty="0"/>
              <a:t>기구 장치의 청소</a:t>
            </a:r>
            <a:r>
              <a:rPr lang="en-US" altLang="ko-KR" sz="1200" dirty="0"/>
              <a:t>·</a:t>
            </a:r>
            <a:r>
              <a:rPr lang="ko-KR" altLang="en-US" sz="1200" dirty="0"/>
              <a:t>정비 및 안전장치의 부착상태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</a:t>
            </a:r>
            <a:r>
              <a:rPr lang="en-US" altLang="ko-KR" sz="1200" dirty="0"/>
              <a:t>2. </a:t>
            </a:r>
            <a:r>
              <a:rPr lang="ko-KR" altLang="en-US" sz="1200" dirty="0"/>
              <a:t>전기시설의 스위치</a:t>
            </a:r>
            <a:r>
              <a:rPr lang="en-US" altLang="ko-KR" sz="1200" dirty="0"/>
              <a:t>, </a:t>
            </a:r>
            <a:r>
              <a:rPr lang="ko-KR" altLang="en-US" sz="1200" dirty="0"/>
              <a:t>조명</a:t>
            </a:r>
            <a:r>
              <a:rPr lang="en-US" altLang="ko-KR" sz="1200" dirty="0"/>
              <a:t>, </a:t>
            </a:r>
            <a:r>
              <a:rPr lang="ko-KR" altLang="en-US" sz="1200" dirty="0"/>
              <a:t>배선의 이상 유무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3. </a:t>
            </a:r>
            <a:r>
              <a:rPr lang="ko-KR" altLang="en-US" sz="1200" dirty="0"/>
              <a:t>유해</a:t>
            </a:r>
            <a:r>
              <a:rPr lang="en-US" altLang="ko-KR" sz="1200" dirty="0"/>
              <a:t>·</a:t>
            </a:r>
            <a:r>
              <a:rPr lang="ko-KR" altLang="en-US" sz="1200" dirty="0"/>
              <a:t>위험물</a:t>
            </a:r>
            <a:r>
              <a:rPr lang="en-US" altLang="ko-KR" sz="1200" dirty="0"/>
              <a:t>, </a:t>
            </a:r>
            <a:r>
              <a:rPr lang="ko-KR" altLang="en-US" sz="1200" dirty="0"/>
              <a:t>생산원료 등의 취급</a:t>
            </a:r>
            <a:r>
              <a:rPr lang="en-US" altLang="ko-KR" sz="1200" dirty="0"/>
              <a:t>, </a:t>
            </a:r>
            <a:r>
              <a:rPr lang="ko-KR" altLang="en-US" sz="1200" dirty="0"/>
              <a:t>적재 및 보관상태의 이상 유무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</a:t>
            </a:r>
            <a:r>
              <a:rPr lang="en-US" altLang="ko-KR" sz="1200" dirty="0"/>
              <a:t>4. </a:t>
            </a:r>
            <a:r>
              <a:rPr lang="ko-KR" altLang="en-US" sz="1200" dirty="0"/>
              <a:t>근로자의 작업상태 및 작업수칙 이행 상태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5. </a:t>
            </a:r>
            <a:r>
              <a:rPr lang="ko-KR" altLang="en-US" sz="1200" dirty="0"/>
              <a:t>보호구의 착용상태 및 안전표지판의 설치 상태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6. </a:t>
            </a:r>
            <a:r>
              <a:rPr lang="ko-KR" altLang="en-US" sz="1200" dirty="0"/>
              <a:t>정리</a:t>
            </a:r>
            <a:r>
              <a:rPr lang="en-US" altLang="ko-KR" sz="1200" dirty="0"/>
              <a:t>·</a:t>
            </a:r>
            <a:r>
              <a:rPr lang="ko-KR" altLang="en-US" sz="1200" dirty="0"/>
              <a:t>정돈</a:t>
            </a:r>
            <a:r>
              <a:rPr lang="en-US" altLang="ko-KR" sz="1200" dirty="0"/>
              <a:t>, </a:t>
            </a:r>
            <a:r>
              <a:rPr lang="ko-KR" altLang="en-US" sz="1200" dirty="0"/>
              <a:t>청소</a:t>
            </a:r>
            <a:r>
              <a:rPr lang="en-US" altLang="ko-KR" sz="1200" dirty="0"/>
              <a:t>, </a:t>
            </a:r>
            <a:r>
              <a:rPr lang="ko-KR" altLang="en-US" sz="1200" dirty="0"/>
              <a:t>복장 및 자체 일상 점검 상태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</a:t>
            </a:r>
            <a:r>
              <a:rPr lang="en-US" altLang="ko-KR" sz="1200" dirty="0"/>
              <a:t>7. </a:t>
            </a:r>
            <a:r>
              <a:rPr lang="ko-KR" altLang="en-US" sz="1200" dirty="0"/>
              <a:t>화재예방 상 필요한 설비의 유지관리 상태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</a:t>
            </a:r>
            <a:r>
              <a:rPr lang="en-US" altLang="ko-KR" sz="1200" dirty="0"/>
              <a:t>8. </a:t>
            </a:r>
            <a:r>
              <a:rPr lang="ko-KR" altLang="en-US" sz="1200" dirty="0"/>
              <a:t>안전보건관계규정</a:t>
            </a:r>
            <a:r>
              <a:rPr lang="en-US" altLang="ko-KR" sz="1200" dirty="0"/>
              <a:t>·</a:t>
            </a:r>
            <a:r>
              <a:rPr lang="ko-KR" altLang="en-US" sz="1200" dirty="0"/>
              <a:t>기준</a:t>
            </a:r>
            <a:r>
              <a:rPr lang="en-US" altLang="ko-KR" sz="1200" dirty="0"/>
              <a:t>·</a:t>
            </a:r>
            <a:r>
              <a:rPr lang="ko-KR" altLang="en-US" sz="1200" dirty="0"/>
              <a:t>지침 및 수칙 등의 이행 여부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</a:t>
            </a:r>
            <a:r>
              <a:rPr lang="en-US" altLang="ko-KR" sz="1200" dirty="0"/>
              <a:t>9. </a:t>
            </a:r>
            <a:r>
              <a:rPr lang="ko-KR" altLang="en-US" sz="1200" dirty="0"/>
              <a:t>그 밖의 안전보건관리상 필요한 조치가 요구되는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④ 관리감독자는 제</a:t>
            </a:r>
            <a:r>
              <a:rPr lang="en-US" altLang="ko-KR" sz="1200" dirty="0"/>
              <a:t>3</a:t>
            </a:r>
            <a:r>
              <a:rPr lang="ko-KR" altLang="en-US" sz="1200" dirty="0"/>
              <a:t>항의 각 호 내용 이외에 이 규정에서 정한 바에 따라 작업시작 전 점검을 실시한다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⑤ </a:t>
            </a:r>
            <a:r>
              <a:rPr lang="ko-KR" altLang="en-US" sz="1200" dirty="0"/>
              <a:t>모든 근로자는 작업 전 일상점검 및 작업 후 정리정돈을 철저히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⑥ </a:t>
            </a:r>
            <a:r>
              <a:rPr lang="ko-KR" altLang="en-US" sz="1200" dirty="0"/>
              <a:t>안전보건점검자는 점검과정에서 제기된 근로자의 안전보건 제안에 대해 그 결과를 확인해줄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의무가 있다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⑦ </a:t>
            </a:r>
            <a:r>
              <a:rPr lang="ko-KR" altLang="en-US" sz="1200" dirty="0"/>
              <a:t>점검자는 점검결과 불안전한 상태가 있을 때에는 시정지시서를 해당 부서장에게 발부하고</a:t>
            </a:r>
            <a:r>
              <a:rPr lang="en-US" altLang="ko-KR" sz="1200" dirty="0"/>
              <a:t>,</a:t>
            </a:r>
            <a:r>
              <a:rPr lang="ko-KR" altLang="en-US" sz="1200" dirty="0"/>
              <a:t>해당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부서는 대책을 수립하여 시정조치한 후 점검자에게 통보하여야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⑧ </a:t>
            </a:r>
            <a:r>
              <a:rPr lang="ko-KR" altLang="en-US" sz="1200" dirty="0"/>
              <a:t>안전보건관리전문기관 담당자의 점검결과 보고서는 회사의 안전업무 담당자가 접수하여 제</a:t>
            </a:r>
            <a:r>
              <a:rPr lang="en-US" altLang="ko-KR" sz="1200" dirty="0"/>
              <a:t>7</a:t>
            </a:r>
            <a:r>
              <a:rPr lang="ko-KR" altLang="en-US" sz="1200" dirty="0"/>
              <a:t>항과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같은 방법으로 처리하고 그 결과를 위탁기관 담당자에게 통보한다</a:t>
            </a:r>
            <a:r>
              <a:rPr lang="en-US" altLang="ko-KR" sz="1200" dirty="0"/>
              <a:t>. (</a:t>
            </a:r>
            <a:r>
              <a:rPr lang="ko-KR" altLang="en-US" sz="1200" dirty="0"/>
              <a:t>안전보건관리전문기관이 위탁한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경우에 한함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⑨ </a:t>
            </a:r>
            <a:r>
              <a:rPr lang="ko-KR" altLang="en-US" sz="1200" dirty="0"/>
              <a:t>점검결과 근로자의 불안전한 행동이 발견되었을 때 점검자는 즉시 당해 근로자에게 시정지시를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하고</a:t>
            </a:r>
            <a:r>
              <a:rPr lang="en-US" altLang="ko-KR" sz="1200" dirty="0"/>
              <a:t>, </a:t>
            </a:r>
            <a:r>
              <a:rPr lang="ko-KR" altLang="en-US" sz="1200" dirty="0"/>
              <a:t>근로자는 즉시 이 시정조치에 따라야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</a:t>
            </a:r>
            <a:r>
              <a:rPr lang="ko-KR" altLang="en-US" sz="1200" dirty="0"/>
              <a:t>제</a:t>
            </a:r>
            <a:r>
              <a:rPr lang="en-US" altLang="ko-KR" sz="1200" dirty="0"/>
              <a:t>37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안전작업허가서 발급 및 이행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작업장내 </a:t>
            </a:r>
            <a:r>
              <a:rPr lang="ko-KR" altLang="en-US" sz="1200" dirty="0" err="1"/>
              <a:t>화재ㆍ폭발을</a:t>
            </a:r>
            <a:r>
              <a:rPr lang="ko-KR" altLang="en-US" sz="1200" dirty="0"/>
              <a:t> 일으킬 우려가 있는 위험지역에서 화기작업을 하고자 할 경우에는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화기작업허가서를 발급받아야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화기작업 이외의 위험한 작업을 수행할 경우에는 일반위험작업허가서를 발급 받아야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③ </a:t>
            </a:r>
            <a:r>
              <a:rPr lang="ko-KR" altLang="en-US" sz="1200" dirty="0"/>
              <a:t>화기작업이나 일반위험작업을 수행하는 과정에서 보충적으로 병행하여 수행하는 작업이 있는 경우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보충작업허가서를 발급받아야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④ </a:t>
            </a:r>
            <a:r>
              <a:rPr lang="ko-KR" altLang="en-US" sz="1200" dirty="0"/>
              <a:t>회사 실정에 적합한 안전작업허가에 대한 별도의 규정을 작성할 수 있다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38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안전보건진단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안전보건진단은 자율진단과 명령진단으로 구분하고</a:t>
            </a:r>
            <a:r>
              <a:rPr lang="en-US" altLang="ko-KR" sz="1200" dirty="0"/>
              <a:t>, </a:t>
            </a:r>
            <a:r>
              <a:rPr lang="ko-KR" altLang="en-US" sz="1200" dirty="0"/>
              <a:t>근로자 대표의 요구가 있는 경우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안전보건진단에 근로자대표를 </a:t>
            </a:r>
            <a:r>
              <a:rPr lang="ko-KR" altLang="en-US" sz="1200" dirty="0" err="1"/>
              <a:t>입회시켜야</a:t>
            </a:r>
            <a:r>
              <a:rPr lang="ko-KR" altLang="en-US" sz="1200" dirty="0"/>
              <a:t>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회사는 사업장의 안전보건에 관하여 객관적 평가 등이 필요한 경우 안전보건컨설팅 업체를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활용하여 자율진단을 할 수 있다</a:t>
            </a:r>
            <a:r>
              <a:rPr lang="en-US" altLang="ko-KR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8247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16/22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0" y="654312"/>
            <a:ext cx="7132045" cy="9215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    </a:t>
            </a:r>
            <a:r>
              <a:rPr lang="en-US" altLang="ko-KR" sz="1150" dirty="0"/>
              <a:t>③ </a:t>
            </a:r>
            <a:r>
              <a:rPr lang="ko-KR" altLang="en-US" sz="1150" dirty="0"/>
              <a:t>회사는 산업안전보건법 제</a:t>
            </a:r>
            <a:r>
              <a:rPr lang="en-US" altLang="ko-KR" sz="1150" dirty="0"/>
              <a:t>47</a:t>
            </a:r>
            <a:r>
              <a:rPr lang="ko-KR" altLang="en-US" sz="1150" dirty="0"/>
              <a:t>조</a:t>
            </a:r>
            <a:r>
              <a:rPr lang="en-US" altLang="ko-KR" sz="1150" dirty="0"/>
              <a:t>(</a:t>
            </a:r>
            <a:r>
              <a:rPr lang="ko-KR" altLang="en-US" sz="1150" dirty="0"/>
              <a:t>안전보건진단</a:t>
            </a:r>
            <a:r>
              <a:rPr lang="en-US" altLang="ko-KR" sz="1150" dirty="0"/>
              <a:t>)</a:t>
            </a:r>
            <a:r>
              <a:rPr lang="ko-KR" altLang="en-US" sz="1150" dirty="0"/>
              <a:t>에 의해 고용노동부 지방청① 회사내를 주행하는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</a:t>
            </a:r>
            <a:r>
              <a:rPr lang="ko-KR" altLang="en-US" sz="1150" dirty="0"/>
              <a:t>모든 차량은 소정의 </a:t>
            </a:r>
            <a:r>
              <a:rPr lang="ko-KR" altLang="en-US" sz="1150" dirty="0" err="1"/>
              <a:t>주행로</a:t>
            </a:r>
            <a:r>
              <a:rPr lang="ko-KR" altLang="en-US" sz="1150" dirty="0"/>
              <a:t> 와 제한속도를 엄수하여야 한다</a:t>
            </a:r>
            <a:r>
              <a:rPr lang="en-US" altLang="ko-KR" sz="115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④ </a:t>
            </a:r>
            <a:r>
              <a:rPr lang="ko-KR" altLang="en-US" sz="1150" dirty="0"/>
              <a:t>회사내를 출입하는 모든 사람은 </a:t>
            </a:r>
            <a:r>
              <a:rPr lang="en-US" altLang="ko-KR" sz="1150" dirty="0"/>
              <a:t> </a:t>
            </a:r>
            <a:r>
              <a:rPr lang="ko-KR" altLang="en-US" sz="1150" dirty="0"/>
              <a:t>구내를 주행하는 차량에 의한 재해를 방지하기 위해 표시되어 있는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</a:t>
            </a:r>
            <a:r>
              <a:rPr lang="ko-KR" altLang="en-US" sz="1150" dirty="0"/>
              <a:t>소정의 통로 및 횡단장소를</a:t>
            </a:r>
            <a:r>
              <a:rPr lang="en-US" altLang="ko-KR" sz="1150" dirty="0"/>
              <a:t> </a:t>
            </a:r>
            <a:r>
              <a:rPr lang="ko-KR" altLang="en-US" sz="1150" dirty="0"/>
              <a:t>지나가야 한다</a:t>
            </a:r>
            <a:r>
              <a:rPr lang="en-US" altLang="ko-KR" sz="115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⑤ </a:t>
            </a:r>
            <a:r>
              <a:rPr lang="ko-KR" altLang="en-US" sz="1150" dirty="0"/>
              <a:t>종업원은 업무를 위해 도로를 자동차로 주행하는 경우는 도로교통법 등에 관계법규를 준수하여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</a:t>
            </a:r>
            <a:r>
              <a:rPr lang="ko-KR" altLang="en-US" sz="1150" dirty="0"/>
              <a:t>안전운행을 하여야 한다</a:t>
            </a:r>
            <a:r>
              <a:rPr lang="en-US" altLang="ko-KR" sz="1150" dirty="0"/>
              <a:t>. (</a:t>
            </a:r>
            <a:r>
              <a:rPr lang="ko-KR" altLang="en-US" sz="1150" dirty="0"/>
              <a:t>또는 지청</a:t>
            </a:r>
            <a:r>
              <a:rPr lang="en-US" altLang="ko-KR" sz="1150" dirty="0"/>
              <a:t>)</a:t>
            </a:r>
            <a:r>
              <a:rPr lang="ko-KR" altLang="en-US" sz="1150" dirty="0"/>
              <a:t>으로부터 안전보건 진단을 명령을 받은 경우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</a:t>
            </a:r>
            <a:r>
              <a:rPr lang="ko-KR" altLang="en-US" sz="1150" dirty="0"/>
              <a:t>안전보건진단기관으로 부터 진단을 받아야 한다</a:t>
            </a:r>
            <a:r>
              <a:rPr lang="en-US" altLang="ko-KR" sz="115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5 </a:t>
            </a:r>
            <a:r>
              <a:rPr lang="ko-KR" altLang="en-US" sz="1500" b="1" dirty="0"/>
              <a:t>장 작 업 장 보 건 관 리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</a:t>
            </a:r>
            <a:r>
              <a:rPr lang="ko-KR" altLang="en-US" sz="1150" dirty="0"/>
              <a:t>제</a:t>
            </a:r>
            <a:r>
              <a:rPr lang="en-US" altLang="ko-KR" sz="1150" dirty="0"/>
              <a:t>39</a:t>
            </a:r>
            <a:r>
              <a:rPr lang="ko-KR" altLang="en-US" sz="1150" dirty="0"/>
              <a:t>조 </a:t>
            </a:r>
            <a:r>
              <a:rPr lang="en-US" altLang="ko-KR" sz="1150" dirty="0"/>
              <a:t>(</a:t>
            </a:r>
            <a:r>
              <a:rPr lang="ko-KR" altLang="en-US" sz="1150" dirty="0"/>
              <a:t>작업환경측정</a:t>
            </a:r>
            <a:r>
              <a:rPr lang="en-US" altLang="ko-KR" sz="115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① </a:t>
            </a:r>
            <a:r>
              <a:rPr lang="ko-KR" altLang="en-US" sz="1150" dirty="0"/>
              <a:t>회사는 작업환경측정 대상 유해인자에 노출되는 근로자가 있는 경우에는 작업환경을 실시하여야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  </a:t>
            </a:r>
            <a:r>
              <a:rPr lang="ko-KR" altLang="en-US" sz="1150" dirty="0"/>
              <a:t>한다</a:t>
            </a:r>
            <a:r>
              <a:rPr lang="en-US" altLang="ko-KR" sz="115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②(</a:t>
            </a:r>
            <a:r>
              <a:rPr lang="ko-KR" altLang="en-US" sz="1150" dirty="0"/>
              <a:t>지정측정기관에 위탁하는 경우</a:t>
            </a:r>
            <a:r>
              <a:rPr lang="en-US" altLang="ko-KR" sz="1150" dirty="0"/>
              <a:t>) </a:t>
            </a:r>
            <a:r>
              <a:rPr lang="ko-KR" altLang="en-US" sz="1150" dirty="0"/>
              <a:t>회사는 작업환경측정 대상 유해인자에 노출되는 근로자가 있는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 </a:t>
            </a:r>
            <a:r>
              <a:rPr lang="ko-KR" altLang="en-US" sz="1150" dirty="0"/>
              <a:t>경우 측정주기마다 고용노동부장관이 지정하는 측정기관에 의하여 작업환경측정 및 작업환경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 </a:t>
            </a:r>
            <a:r>
              <a:rPr lang="ko-KR" altLang="en-US" sz="1150" dirty="0"/>
              <a:t>측정에 따른 시료의 분석을 하여야 한다</a:t>
            </a:r>
            <a:r>
              <a:rPr lang="en-US" altLang="ko-KR" sz="115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③ </a:t>
            </a:r>
            <a:r>
              <a:rPr lang="ko-KR" altLang="en-US" sz="1150" dirty="0"/>
              <a:t>회사는 작업환경결과를 다음 각 호의 어느 하나에 방법으로 해당 사업장 근로자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(</a:t>
            </a:r>
            <a:r>
              <a:rPr lang="ko-KR" altLang="en-US" sz="1150" dirty="0"/>
              <a:t>사내하도급근로자를 포함</a:t>
            </a:r>
            <a:r>
              <a:rPr lang="en-US" altLang="ko-KR" sz="1150" dirty="0"/>
              <a:t>)</a:t>
            </a:r>
            <a:r>
              <a:rPr lang="ko-KR" altLang="en-US" sz="1150" dirty="0"/>
              <a:t>에게 알려야 하며</a:t>
            </a:r>
            <a:r>
              <a:rPr lang="en-US" altLang="ko-KR" sz="1150" dirty="0"/>
              <a:t>, </a:t>
            </a:r>
            <a:r>
              <a:rPr lang="ko-KR" altLang="en-US" sz="1150" dirty="0"/>
              <a:t>근로자대표가 작업환경측정결과나 평가내용의 통지를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</a:t>
            </a:r>
            <a:r>
              <a:rPr lang="ko-KR" altLang="en-US" sz="1150" dirty="0"/>
              <a:t>요청하는 경우에는 성실히 응하여야 한다</a:t>
            </a:r>
            <a:r>
              <a:rPr lang="en-US" altLang="ko-KR" sz="115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  1. </a:t>
            </a:r>
            <a:r>
              <a:rPr lang="ko-KR" altLang="en-US" sz="1150" dirty="0"/>
              <a:t>사업장 내의 게시판에 부착하는 방법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  2. </a:t>
            </a:r>
            <a:r>
              <a:rPr lang="ko-KR" altLang="en-US" sz="1150" dirty="0"/>
              <a:t>사보에 게재하는 방법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  3. </a:t>
            </a:r>
            <a:r>
              <a:rPr lang="ko-KR" altLang="en-US" sz="1150" dirty="0"/>
              <a:t>자체 정례조회시 집합교육에 의한 방법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  4. </a:t>
            </a:r>
            <a:r>
              <a:rPr lang="ko-KR" altLang="en-US" sz="1150" dirty="0"/>
              <a:t>해당 근로자들이 작업환경측정결과를 알 수 있는 방법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</a:t>
            </a:r>
            <a:r>
              <a:rPr lang="ko-KR" altLang="en-US" sz="1150" dirty="0"/>
              <a:t>④ 회사는 해당 사업장의 근로자에 대한 건강관리를 위해 특수건강진단기관 등에서 작업환경측정의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 </a:t>
            </a:r>
            <a:r>
              <a:rPr lang="ko-KR" altLang="en-US" sz="1150" dirty="0"/>
              <a:t>결과를 요청할 때에는 이에 협조하여야 한다</a:t>
            </a:r>
            <a:r>
              <a:rPr lang="en-US" altLang="ko-KR" sz="115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⑤ </a:t>
            </a:r>
            <a:r>
              <a:rPr lang="ko-KR" altLang="en-US" sz="1150" dirty="0"/>
              <a:t>회사는 작업환경측정 결과 노출기준을 초과한 작업공정이 있는 경우에는 해당 시설 및 설비의 설치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</a:t>
            </a:r>
            <a:r>
              <a:rPr lang="ko-KR" altLang="en-US" sz="1150" dirty="0"/>
              <a:t>또는 개선 등 적절한 조치를 하여야 하고</a:t>
            </a:r>
            <a:r>
              <a:rPr lang="en-US" altLang="ko-KR" sz="1150" dirty="0"/>
              <a:t>, </a:t>
            </a:r>
            <a:r>
              <a:rPr lang="ko-KR" altLang="en-US" sz="1150" dirty="0"/>
              <a:t>시료채취를 마친 날부터</a:t>
            </a:r>
            <a:r>
              <a:rPr lang="en-US" altLang="ko-KR" sz="1150" dirty="0"/>
              <a:t>60</a:t>
            </a:r>
            <a:r>
              <a:rPr lang="ko-KR" altLang="en-US" sz="1150" dirty="0"/>
              <a:t>일 이내에 해당 작업공정의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</a:t>
            </a:r>
            <a:r>
              <a:rPr lang="ko-KR" altLang="en-US" sz="1150" dirty="0"/>
              <a:t>개선을 증명할 수 있는 서류 또는 개선 계획을 관할 지방고용노동관서의 장에게 제출하여야 한다</a:t>
            </a:r>
            <a:r>
              <a:rPr lang="en-US" altLang="ko-KR" sz="115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⑥ </a:t>
            </a:r>
            <a:r>
              <a:rPr lang="ko-KR" altLang="en-US" sz="1150" dirty="0"/>
              <a:t>회사는 작업환경측정을 한 경우에는 작업환경측정 결과보고서에 작업환경측정 결과표를 첨부하여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 </a:t>
            </a:r>
            <a:r>
              <a:rPr lang="ko-KR" altLang="en-US" sz="1150" dirty="0"/>
              <a:t>시료채취를 마친 날로부터</a:t>
            </a:r>
            <a:r>
              <a:rPr lang="en-US" altLang="ko-KR" sz="1150" dirty="0"/>
              <a:t>30</a:t>
            </a:r>
            <a:r>
              <a:rPr lang="ko-KR" altLang="en-US" sz="1150" dirty="0"/>
              <a:t>일 이내에 관할 지방고용노동관서의 장에게 제출하여야 한다</a:t>
            </a:r>
            <a:r>
              <a:rPr lang="en-US" altLang="ko-KR" sz="115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⑦(</a:t>
            </a:r>
            <a:r>
              <a:rPr lang="ko-KR" altLang="en-US" sz="1150" dirty="0"/>
              <a:t>지정측정기관에 위탁하는 경우</a:t>
            </a:r>
            <a:r>
              <a:rPr lang="en-US" altLang="ko-KR" sz="1150" dirty="0"/>
              <a:t>) </a:t>
            </a:r>
            <a:r>
              <a:rPr lang="ko-KR" altLang="en-US" sz="1150" dirty="0"/>
              <a:t>회사는 지정측정기관으로부터 측정이 완료된 날로부터 </a:t>
            </a:r>
            <a:r>
              <a:rPr lang="en-US" altLang="ko-KR" sz="1150" dirty="0"/>
              <a:t>30</a:t>
            </a:r>
            <a:r>
              <a:rPr lang="ko-KR" altLang="en-US" sz="1150" dirty="0"/>
              <a:t>일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 </a:t>
            </a:r>
            <a:r>
              <a:rPr lang="ko-KR" altLang="en-US" sz="1150" dirty="0"/>
              <a:t>이내에 작업환경측정결과표를 받아야 한다</a:t>
            </a:r>
            <a:r>
              <a:rPr lang="en-US" altLang="ko-KR" sz="115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⑧ </a:t>
            </a:r>
            <a:r>
              <a:rPr lang="ko-KR" altLang="en-US" sz="1150" dirty="0"/>
              <a:t>회사는 작업환경측정 결과를 기록한 서류는</a:t>
            </a:r>
            <a:r>
              <a:rPr lang="en-US" altLang="ko-KR" sz="1150" dirty="0"/>
              <a:t>5</a:t>
            </a:r>
            <a:r>
              <a:rPr lang="ko-KR" altLang="en-US" sz="1150" dirty="0"/>
              <a:t>년간 보존</a:t>
            </a:r>
            <a:r>
              <a:rPr lang="en-US" altLang="ko-KR" sz="1150" dirty="0"/>
              <a:t>(</a:t>
            </a:r>
            <a:r>
              <a:rPr lang="ko-KR" altLang="en-US" sz="1150" dirty="0"/>
              <a:t>전자문서 포함</a:t>
            </a:r>
            <a:r>
              <a:rPr lang="en-US" altLang="ko-KR" sz="1150" dirty="0"/>
              <a:t>)</a:t>
            </a:r>
            <a:r>
              <a:rPr lang="ko-KR" altLang="en-US" sz="1150" dirty="0"/>
              <a:t>하고</a:t>
            </a:r>
            <a:r>
              <a:rPr lang="en-US" altLang="ko-KR" sz="1150" dirty="0"/>
              <a:t>, </a:t>
            </a:r>
            <a:r>
              <a:rPr lang="ko-KR" altLang="en-US" sz="1150" dirty="0"/>
              <a:t>고용노동부장관이 </a:t>
            </a:r>
            <a:endParaRPr lang="en-US" altLang="ko-KR" sz="1150" dirty="0"/>
          </a:p>
          <a:p>
            <a:pPr>
              <a:lnSpc>
                <a:spcPct val="150000"/>
              </a:lnSpc>
            </a:pPr>
            <a:r>
              <a:rPr lang="en-US" altLang="ko-KR" sz="1150" dirty="0"/>
              <a:t>      </a:t>
            </a:r>
            <a:r>
              <a:rPr lang="ko-KR" altLang="en-US" sz="1150" dirty="0"/>
              <a:t>고시하는 발암성 확인물질에 대한 기록이 포함된 서류는</a:t>
            </a:r>
            <a:r>
              <a:rPr lang="en-US" altLang="ko-KR" sz="1150" dirty="0"/>
              <a:t>30</a:t>
            </a:r>
            <a:r>
              <a:rPr lang="ko-KR" altLang="en-US" sz="1150" dirty="0"/>
              <a:t>년간 보존하여야 한다</a:t>
            </a:r>
            <a:r>
              <a:rPr lang="en-US" altLang="ko-KR" sz="11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7679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17/22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-1" y="451839"/>
            <a:ext cx="7132045" cy="9481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 </a:t>
            </a:r>
            <a:r>
              <a:rPr lang="ko-KR" altLang="en-US" sz="1200" dirty="0"/>
              <a:t>제</a:t>
            </a:r>
            <a:r>
              <a:rPr lang="en-US" altLang="ko-KR" sz="1200" dirty="0"/>
              <a:t>40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근로자 건강진단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회사에서 실시하는 건강진단의 종류는 그 실시시기 및 대상을 기준으로 다음 각 호와 같이 구분한다</a:t>
            </a:r>
            <a:r>
              <a:rPr lang="en-US" altLang="ko-KR" sz="1200" dirty="0"/>
              <a:t>.  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일반건강진단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특수건강진단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3. </a:t>
            </a:r>
            <a:r>
              <a:rPr lang="ko-KR" altLang="en-US" sz="1200" dirty="0"/>
              <a:t>수시건강진단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제</a:t>
            </a:r>
            <a:r>
              <a:rPr lang="en-US" altLang="ko-KR" sz="1200" dirty="0"/>
              <a:t>41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건강진단의 실시시기 등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상시 사용하는 근로자 중 사무직에 종사하는 근로자 대해서는</a:t>
            </a:r>
            <a:r>
              <a:rPr lang="en-US" altLang="ko-KR" sz="1200" dirty="0"/>
              <a:t>2</a:t>
            </a:r>
            <a:r>
              <a:rPr lang="ko-KR" altLang="en-US" sz="1200" dirty="0"/>
              <a:t>년에</a:t>
            </a:r>
            <a:r>
              <a:rPr lang="en-US" altLang="ko-KR" sz="1200" dirty="0"/>
              <a:t>1</a:t>
            </a:r>
            <a:r>
              <a:rPr lang="ko-KR" altLang="en-US" sz="1200" dirty="0"/>
              <a:t>회 이상</a:t>
            </a:r>
            <a:r>
              <a:rPr lang="en-US" altLang="ko-KR" sz="1200" dirty="0"/>
              <a:t>, </a:t>
            </a:r>
            <a:r>
              <a:rPr lang="ko-KR" altLang="en-US" sz="1200" dirty="0"/>
              <a:t>그 밖의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근로자에 대해서는</a:t>
            </a:r>
            <a:r>
              <a:rPr lang="en-US" altLang="ko-KR" sz="1200" dirty="0"/>
              <a:t>1</a:t>
            </a:r>
            <a:r>
              <a:rPr lang="ko-KR" altLang="en-US" sz="1200" dirty="0"/>
              <a:t>년에</a:t>
            </a:r>
            <a:r>
              <a:rPr lang="en-US" altLang="ko-KR" sz="1200" dirty="0"/>
              <a:t>1</a:t>
            </a:r>
            <a:r>
              <a:rPr lang="ko-KR" altLang="en-US" sz="1200" dirty="0"/>
              <a:t>회 이상 일반건강진단을 실시하여야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회사는 특수건강진단 대상업무에 종사하는 근로자에 대해서는 산업안전보건법 시행규칙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별표</a:t>
            </a:r>
            <a:r>
              <a:rPr lang="en-US" altLang="ko-KR" sz="1200" dirty="0"/>
              <a:t>23</a:t>
            </a:r>
            <a:r>
              <a:rPr lang="ko-KR" altLang="en-US" sz="1200" dirty="0"/>
              <a:t>에서 정한시기 및 주기에 따라 특수건강검진을 실시하여야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③ </a:t>
            </a:r>
            <a:r>
              <a:rPr lang="ko-KR" altLang="en-US" sz="1200" dirty="0"/>
              <a:t>회사는 산업안전보건법 시행규칙 제</a:t>
            </a:r>
            <a:r>
              <a:rPr lang="en-US" altLang="ko-KR" sz="1200" dirty="0"/>
              <a:t>201</a:t>
            </a:r>
            <a:r>
              <a:rPr lang="ko-KR" altLang="en-US" sz="1200" dirty="0"/>
              <a:t>조에 해당하는 근로자에 대해서는 직업병 유소견자 발생의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원인이 된 유해인자에 대하여 해당 근로자를 진단한 의사가 필요하다고 인정하는 시기에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특수건강진단을 실시하여야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④ </a:t>
            </a:r>
            <a:r>
              <a:rPr lang="ko-KR" altLang="en-US" sz="1200" dirty="0"/>
              <a:t>제</a:t>
            </a:r>
            <a:r>
              <a:rPr lang="en-US" altLang="ko-KR" sz="1200" dirty="0"/>
              <a:t>1</a:t>
            </a:r>
            <a:r>
              <a:rPr lang="ko-KR" altLang="en-US" sz="1200" dirty="0"/>
              <a:t>항 및 제</a:t>
            </a:r>
            <a:r>
              <a:rPr lang="en-US" altLang="ko-KR" sz="1200" dirty="0"/>
              <a:t>2</a:t>
            </a:r>
            <a:r>
              <a:rPr lang="ko-KR" altLang="en-US" sz="1200" dirty="0"/>
              <a:t>항에 따른 경우와 그 밖에 다른 법령에 따라 같은 항목의 건강진단을 실시한 경우에는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해당 항목에 한정하여 이 규정에 의한 검사를 생략할 수 있다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⑤</a:t>
            </a:r>
            <a:r>
              <a:rPr lang="ko-KR" altLang="en-US" sz="1200" dirty="0"/>
              <a:t>회사는 제</a:t>
            </a:r>
            <a:r>
              <a:rPr lang="en-US" altLang="ko-KR" sz="1200" dirty="0"/>
              <a:t>1</a:t>
            </a:r>
            <a:r>
              <a:rPr lang="ko-KR" altLang="en-US" sz="1200" dirty="0"/>
              <a:t>항에 따라 </a:t>
            </a:r>
            <a:r>
              <a:rPr lang="ko-KR" altLang="en-US" sz="1200" dirty="0" err="1"/>
              <a:t>교부받은</a:t>
            </a:r>
            <a:r>
              <a:rPr lang="ko-KR" altLang="en-US" sz="1200" dirty="0"/>
              <a:t> 건강진단결과표 및 근로자가 제출한 건강진단 결과를 증명하는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자료를 </a:t>
            </a:r>
            <a:r>
              <a:rPr lang="en-US" altLang="ko-KR" sz="1200" dirty="0"/>
              <a:t>5</a:t>
            </a:r>
            <a:r>
              <a:rPr lang="ko-KR" altLang="en-US" sz="1200" dirty="0"/>
              <a:t>년간 보존하여야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⑥ </a:t>
            </a:r>
            <a:r>
              <a:rPr lang="ko-KR" altLang="en-US" sz="1200" dirty="0"/>
              <a:t>회사는 건강진단 결과를 근로자의 건강 보호</a:t>
            </a:r>
            <a:r>
              <a:rPr lang="en-US" altLang="ko-KR" sz="1200" dirty="0"/>
              <a:t>·</a:t>
            </a:r>
            <a:r>
              <a:rPr lang="ko-KR" altLang="en-US" sz="1200" dirty="0"/>
              <a:t>유지 외의 목적으로 사용하여서는 아니 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42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유해물질 취급 및 관리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관련 산업안전보건법령에서 정하는 유해물질을 취급하는 경우 해당 부서를 유해물질 취급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부서로 지정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② 해당 부서의 관리책임자는 건강장해가 발생하지 않도록 작업을 지휘하고 환기설비의 이상 유무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점검 및 보호구 착용 상황을 감시하는 등의 업무를 수행하여야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③ </a:t>
            </a:r>
            <a:r>
              <a:rPr lang="ko-KR" altLang="en-US" sz="1200" dirty="0"/>
              <a:t>해당 부서의 관리책임자는 관리대상유해물질을 취급하는 장소에 관계 </a:t>
            </a:r>
            <a:r>
              <a:rPr lang="ko-KR" altLang="en-US" sz="1200" dirty="0" err="1"/>
              <a:t>근로자외의</a:t>
            </a:r>
            <a:r>
              <a:rPr lang="ko-KR" altLang="en-US" sz="1200" dirty="0"/>
              <a:t> 사람의 출입을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금지시키거나 그 뜻을 보기 쉬운 장소에 게시하여야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④ </a:t>
            </a:r>
            <a:r>
              <a:rPr lang="ko-KR" altLang="en-US" sz="1200" dirty="0"/>
              <a:t>회사는 유해물질을 취급하는 경우 이에 필요한 기준 및 수칙을 작성하여 산업안전보건위원회의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 err="1"/>
              <a:t>심의ㆍ의결을</a:t>
            </a:r>
            <a:r>
              <a:rPr lang="ko-KR" altLang="en-US" sz="1200" dirty="0"/>
              <a:t> 얻어 </a:t>
            </a:r>
            <a:r>
              <a:rPr lang="ko-KR" altLang="en-US" sz="1200" dirty="0" err="1"/>
              <a:t>제정ㆍ시행하며</a:t>
            </a:r>
            <a:r>
              <a:rPr lang="en-US" altLang="ko-KR" sz="1200" dirty="0"/>
              <a:t>, </a:t>
            </a:r>
            <a:r>
              <a:rPr lang="ko-KR" altLang="en-US" sz="1200" dirty="0"/>
              <a:t>해당 근로자가 알기 쉽게 장소 등에 게시한다</a:t>
            </a:r>
            <a:r>
              <a:rPr lang="en-US" altLang="ko-KR" sz="1200" dirty="0"/>
              <a:t>. ⑤ </a:t>
            </a:r>
            <a:r>
              <a:rPr lang="ko-KR" altLang="en-US" sz="1200" dirty="0"/>
              <a:t>해당 근로자는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회사에서 제정한 기준 및 안전보건수칙을 준수하여야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2341578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18/22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-1" y="451839"/>
            <a:ext cx="7132045" cy="9480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43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안전보건 보호구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작업환경과 조건에 적합한 보호구를 해당 작업근로자에게 지급하고 </a:t>
            </a:r>
            <a:r>
              <a:rPr lang="ko-KR" altLang="en-US" sz="1200" dirty="0" err="1"/>
              <a:t>착용토록</a:t>
            </a:r>
            <a:r>
              <a:rPr lang="ko-KR" altLang="en-US" sz="1200" dirty="0"/>
              <a:t> 하여야 한다</a:t>
            </a:r>
            <a:r>
              <a:rPr lang="en-US" altLang="ko-KR" sz="1200" dirty="0"/>
              <a:t>.  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다음 각 호의 어느 하나에 해당하는 작업을 하는 근로자에 대해서는 작업조건에 맞는 보호구를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작업하는 근로자 수 이상으로 지급하고 착용하도록 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1. </a:t>
            </a:r>
            <a:r>
              <a:rPr lang="ko-KR" altLang="en-US" sz="1200" dirty="0"/>
              <a:t>물체가 떨어지거나 날아올 위험 또는 근로자가 추락할 위험이 있는 작업</a:t>
            </a:r>
            <a:r>
              <a:rPr lang="en-US" altLang="ko-KR" sz="1200" dirty="0"/>
              <a:t>: </a:t>
            </a:r>
            <a:r>
              <a:rPr lang="ko-KR" altLang="en-US" sz="1200" dirty="0"/>
              <a:t>안전모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물체의 </a:t>
            </a:r>
            <a:r>
              <a:rPr lang="ko-KR" altLang="en-US" sz="1200" dirty="0" err="1"/>
              <a:t>낙하ㆍ충격</a:t>
            </a:r>
            <a:r>
              <a:rPr lang="en-US" altLang="ko-KR" sz="1200" dirty="0"/>
              <a:t>, </a:t>
            </a:r>
            <a:r>
              <a:rPr lang="ko-KR" altLang="en-US" sz="1200" dirty="0"/>
              <a:t>물체에의 끼임</a:t>
            </a:r>
            <a:r>
              <a:rPr lang="en-US" altLang="ko-KR" sz="1200" dirty="0"/>
              <a:t>, </a:t>
            </a:r>
            <a:r>
              <a:rPr lang="ko-KR" altLang="en-US" sz="1200" dirty="0"/>
              <a:t>감전 또는 정전기의 대전에 의한 위험이 있는 작업</a:t>
            </a:r>
            <a:r>
              <a:rPr lang="en-US" altLang="ko-KR" sz="1200" dirty="0"/>
              <a:t>: </a:t>
            </a:r>
            <a:r>
              <a:rPr lang="ko-KR" altLang="en-US" sz="1200" dirty="0"/>
              <a:t>안전화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</a:t>
            </a:r>
            <a:r>
              <a:rPr lang="en-US" altLang="ko-KR" sz="1200" dirty="0"/>
              <a:t>3. </a:t>
            </a:r>
            <a:r>
              <a:rPr lang="ko-KR" altLang="en-US" sz="1200" dirty="0"/>
              <a:t>물체가 흩날릴 위험이 있는 작업</a:t>
            </a:r>
            <a:r>
              <a:rPr lang="en-US" altLang="ko-KR" sz="1200" dirty="0"/>
              <a:t>: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4. </a:t>
            </a:r>
            <a:r>
              <a:rPr lang="ko-KR" altLang="en-US" sz="1200" dirty="0"/>
              <a:t>고열에 의한 화상 등의 위험이 있는 작업</a:t>
            </a:r>
            <a:r>
              <a:rPr lang="en-US" altLang="ko-KR" sz="1200" dirty="0"/>
              <a:t>: </a:t>
            </a:r>
            <a:r>
              <a:rPr lang="ko-KR" altLang="en-US" sz="1200" dirty="0"/>
              <a:t>방열복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5. </a:t>
            </a:r>
            <a:r>
              <a:rPr lang="ko-KR" altLang="en-US" sz="1200" dirty="0"/>
              <a:t>선창 등에서 분진이 심하게 발생하는 하역작업</a:t>
            </a:r>
            <a:r>
              <a:rPr lang="en-US" altLang="ko-KR" sz="1200" dirty="0"/>
              <a:t>: </a:t>
            </a:r>
            <a:r>
              <a:rPr lang="ko-KR" altLang="en-US" sz="1200" dirty="0"/>
              <a:t>방진마스크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③ 모든 근로자는 작업환경과 작업조건에 적합한 보호구를 착용할 권리와 의무가 있으며</a:t>
            </a:r>
            <a:r>
              <a:rPr lang="en-US" altLang="ko-KR" sz="1200" dirty="0"/>
              <a:t>, </a:t>
            </a:r>
            <a:r>
              <a:rPr lang="ko-KR" altLang="en-US" sz="1200" dirty="0"/>
              <a:t>회사에서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제공받거나 착용지시를 받은 근로자는 그 보호구를 착용하여야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④ </a:t>
            </a:r>
            <a:r>
              <a:rPr lang="ko-KR" altLang="en-US" sz="1200" dirty="0"/>
              <a:t>회사는 이 규칙에 따라 보호구를 지급하는 경우 상시 점검하여 이상이 있는 것은 수리하거나 다른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것으로 교환해 주는 등 늘 사용할 수 있도록 관리하여야 하며</a:t>
            </a:r>
            <a:r>
              <a:rPr lang="en-US" altLang="ko-KR" sz="1200" dirty="0"/>
              <a:t>, </a:t>
            </a:r>
            <a:r>
              <a:rPr lang="ko-KR" altLang="en-US" sz="1200" dirty="0"/>
              <a:t>청결을 유지하도록 하여야 한다</a:t>
            </a:r>
            <a:r>
              <a:rPr lang="en-US" altLang="ko-KR" sz="1200" dirty="0"/>
              <a:t>. </a:t>
            </a:r>
            <a:r>
              <a:rPr lang="ko-KR" altLang="en-US" sz="1200" dirty="0"/>
              <a:t>다만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근로자가 청결을 유지하는 안전화</a:t>
            </a:r>
            <a:r>
              <a:rPr lang="en-US" altLang="ko-KR" sz="1200" dirty="0"/>
              <a:t>, </a:t>
            </a:r>
            <a:r>
              <a:rPr lang="ko-KR" altLang="en-US" sz="1200" dirty="0"/>
              <a:t>안전모</a:t>
            </a:r>
            <a:r>
              <a:rPr lang="en-US" altLang="ko-KR" sz="1200" dirty="0"/>
              <a:t>, </a:t>
            </a:r>
            <a:r>
              <a:rPr lang="ko-KR" altLang="en-US" sz="1200" dirty="0"/>
              <a:t>보안경의 경우에는 그러하지 아니하다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⑤ </a:t>
            </a:r>
            <a:r>
              <a:rPr lang="ko-KR" altLang="en-US" sz="1200" dirty="0"/>
              <a:t>사업주는 방진마스크의 필터 등을 언제나 교환할 수 있도록 충분한 양을 갖추어 두어야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⑥ </a:t>
            </a:r>
            <a:r>
              <a:rPr lang="ko-KR" altLang="en-US" sz="1200" dirty="0"/>
              <a:t>사업주는 보호구를 공동사용 하여 근로자에게 질병이 감염될 우려가 있는 경우 개인전용 보호구를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지급하고 질병 감염을 예방하기 위한 조치를 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44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작업복 지급 및 착용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모든 임직원에게 작업환경과 작업여건에 적합한 작업복을 지급하고 이를 </a:t>
            </a:r>
            <a:r>
              <a:rPr lang="ko-KR" altLang="en-US" sz="1200" dirty="0" err="1"/>
              <a:t>착용토록</a:t>
            </a:r>
            <a:r>
              <a:rPr lang="ko-KR" altLang="en-US" sz="1200" dirty="0"/>
              <a:t> 하여야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 err="1"/>
              <a:t>작업별</a:t>
            </a:r>
            <a:r>
              <a:rPr lang="ko-KR" altLang="en-US" sz="1200" dirty="0"/>
              <a:t> 작업복의 종류</a:t>
            </a:r>
            <a:r>
              <a:rPr lang="en-US" altLang="ko-KR" sz="1200" dirty="0"/>
              <a:t>, </a:t>
            </a:r>
            <a:r>
              <a:rPr lang="ko-KR" altLang="en-US" sz="1200" dirty="0"/>
              <a:t>지급기준</a:t>
            </a:r>
            <a:r>
              <a:rPr lang="en-US" altLang="ko-KR" sz="1200" dirty="0"/>
              <a:t>, </a:t>
            </a:r>
            <a:r>
              <a:rPr lang="ko-KR" altLang="en-US" sz="1200" dirty="0"/>
              <a:t>지급주기는 별도로 정한다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③ </a:t>
            </a:r>
            <a:r>
              <a:rPr lang="ko-KR" altLang="en-US" sz="1200" dirty="0"/>
              <a:t>모든 임직원은 회사에서 규정한</a:t>
            </a:r>
            <a:r>
              <a:rPr lang="en-US" altLang="ko-KR" sz="1200" dirty="0"/>
              <a:t>  </a:t>
            </a:r>
            <a:r>
              <a:rPr lang="ko-KR" altLang="en-US" sz="1200" dirty="0"/>
              <a:t>작업복을 착용하고 작업하여야 하고</a:t>
            </a:r>
            <a:r>
              <a:rPr lang="en-US" altLang="ko-KR" sz="1200" dirty="0"/>
              <a:t>, </a:t>
            </a:r>
            <a:r>
              <a:rPr lang="ko-KR" altLang="en-US" sz="1200" dirty="0"/>
              <a:t>회사에서 제공하지 않은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작업복을 착용하고 작업하여서는 아니 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45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물질안전보건자료의 작성 및 비치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관련 산업안전보건법령에서 정하는 대상화학물질을 양도하거나 제공할 경우 이를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양도받거나 제공받는 자에게 다음 각 호의 사항을 모두 기재한 자료</a:t>
            </a:r>
            <a:r>
              <a:rPr lang="en-US" altLang="ko-KR" sz="1200" dirty="0"/>
              <a:t>(</a:t>
            </a:r>
            <a:r>
              <a:rPr lang="ko-KR" altLang="en-US" sz="1200" dirty="0"/>
              <a:t>이하 “물질안전보건자료”</a:t>
            </a:r>
            <a:r>
              <a:rPr lang="en-US" altLang="ko-KR" sz="1200" dirty="0"/>
              <a:t>)</a:t>
            </a:r>
            <a:r>
              <a:rPr lang="ko-KR" altLang="en-US" sz="1200" dirty="0"/>
              <a:t>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고용노동부령으로 정하는 방법에 따라 작성하여 제공하여야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화학제품과 회사에 관한 정보    </a:t>
            </a:r>
            <a:r>
              <a:rPr lang="en-US" altLang="ko-KR" sz="1200" dirty="0"/>
              <a:t>2. </a:t>
            </a:r>
            <a:r>
              <a:rPr lang="ko-KR" altLang="en-US" sz="1200" dirty="0"/>
              <a:t>유해성</a:t>
            </a:r>
            <a:r>
              <a:rPr lang="en-US" altLang="ko-KR" sz="1200" dirty="0"/>
              <a:t>·</a:t>
            </a:r>
            <a:r>
              <a:rPr lang="ko-KR" altLang="en-US" sz="1200" dirty="0"/>
              <a:t>위험성    </a:t>
            </a:r>
            <a:r>
              <a:rPr lang="en-US" altLang="ko-KR" sz="1200" dirty="0"/>
              <a:t>3. </a:t>
            </a:r>
            <a:r>
              <a:rPr lang="ko-KR" altLang="en-US" sz="1200" dirty="0"/>
              <a:t>구성성분의 명칭 및 함유량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4. </a:t>
            </a:r>
            <a:r>
              <a:rPr lang="ko-KR" altLang="en-US" sz="1200" dirty="0"/>
              <a:t>응급조치요령    </a:t>
            </a:r>
            <a:r>
              <a:rPr lang="en-US" altLang="ko-KR" sz="1200" dirty="0"/>
              <a:t>5. </a:t>
            </a:r>
            <a:r>
              <a:rPr lang="ko-KR" altLang="en-US" sz="1200" dirty="0"/>
              <a:t>폭발</a:t>
            </a:r>
            <a:r>
              <a:rPr lang="en-US" altLang="ko-KR" sz="1200" dirty="0"/>
              <a:t>·</a:t>
            </a:r>
            <a:r>
              <a:rPr lang="ko-KR" altLang="en-US" sz="1200" dirty="0" err="1"/>
              <a:t>화재시</a:t>
            </a:r>
            <a:r>
              <a:rPr lang="ko-KR" altLang="en-US" sz="1200" dirty="0"/>
              <a:t> 대처방법    </a:t>
            </a:r>
            <a:r>
              <a:rPr lang="en-US" altLang="ko-KR" sz="1200" dirty="0"/>
              <a:t>6. </a:t>
            </a:r>
            <a:r>
              <a:rPr lang="ko-KR" altLang="en-US" sz="1200" dirty="0"/>
              <a:t>누출사고시 대처방법    </a:t>
            </a:r>
            <a:r>
              <a:rPr lang="en-US" altLang="ko-KR" sz="1200" dirty="0"/>
              <a:t>7. </a:t>
            </a:r>
            <a:r>
              <a:rPr lang="ko-KR" altLang="en-US" sz="1200" dirty="0"/>
              <a:t>취급 및 저장방법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8. </a:t>
            </a:r>
            <a:r>
              <a:rPr lang="ko-KR" altLang="en-US" sz="1200" dirty="0"/>
              <a:t>노출방지 및 개인보호구    </a:t>
            </a:r>
            <a:r>
              <a:rPr lang="en-US" altLang="ko-KR" sz="1200" dirty="0"/>
              <a:t>9. </a:t>
            </a:r>
            <a:r>
              <a:rPr lang="ko-KR" altLang="en-US" sz="1200" dirty="0"/>
              <a:t>물리화학적 특성    </a:t>
            </a:r>
            <a:r>
              <a:rPr lang="en-US" altLang="ko-KR" sz="1200" dirty="0"/>
              <a:t>10. </a:t>
            </a:r>
            <a:r>
              <a:rPr lang="ko-KR" altLang="en-US" sz="1200" dirty="0"/>
              <a:t>안정성 및 반응성    </a:t>
            </a:r>
            <a:r>
              <a:rPr lang="en-US" altLang="ko-KR" sz="1200" dirty="0"/>
              <a:t>11. </a:t>
            </a:r>
            <a:r>
              <a:rPr lang="ko-KR" altLang="en-US" sz="1200" dirty="0"/>
              <a:t>독성에 관한 정보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12. </a:t>
            </a:r>
            <a:r>
              <a:rPr lang="ko-KR" altLang="en-US" sz="1200" dirty="0"/>
              <a:t>환경에 미치는 영향    </a:t>
            </a:r>
            <a:r>
              <a:rPr lang="en-US" altLang="ko-KR" sz="1200" dirty="0"/>
              <a:t>13. </a:t>
            </a:r>
            <a:r>
              <a:rPr lang="ko-KR" altLang="en-US" sz="1200" dirty="0"/>
              <a:t>폐기 시 주의사항    </a:t>
            </a:r>
            <a:r>
              <a:rPr lang="en-US" altLang="ko-KR" sz="1200" dirty="0"/>
              <a:t>14. </a:t>
            </a:r>
            <a:r>
              <a:rPr lang="ko-KR" altLang="en-US" sz="1200" dirty="0"/>
              <a:t>운송에 필요한 정보   </a:t>
            </a:r>
            <a:r>
              <a:rPr lang="en-US" altLang="ko-KR" sz="1200" dirty="0"/>
              <a:t>15. </a:t>
            </a:r>
            <a:r>
              <a:rPr lang="ko-KR" altLang="en-US" sz="1200" dirty="0"/>
              <a:t>법적규제 현황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16. </a:t>
            </a:r>
            <a:r>
              <a:rPr lang="ko-KR" altLang="en-US" sz="1200" dirty="0"/>
              <a:t>그 밖의 참고사항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908622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19/22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-17207" y="726796"/>
            <a:ext cx="7132045" cy="9480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     ② 회사는 대상화학물질을 취급하는 근로자가 쉽게 보거나 접근할 수 있는 장소에 각 대상화학물질에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대한 물질안전보건자료를 항상 게시하거나 갖추어 두거나</a:t>
            </a:r>
            <a:r>
              <a:rPr lang="en-US" altLang="ko-KR" sz="1200" dirty="0"/>
              <a:t>, </a:t>
            </a:r>
            <a:r>
              <a:rPr lang="ko-KR" altLang="en-US" sz="1200" dirty="0"/>
              <a:t>대상화학물질을 취급하는 근로자가 물질 </a:t>
            </a:r>
            <a:r>
              <a:rPr lang="en-US" altLang="ko-KR" sz="1200" dirty="0"/>
              <a:t>.        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안전보건자료를 쉽게 확인할 수 있는 전산장비를 갖추어 두어야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③ </a:t>
            </a:r>
            <a:r>
              <a:rPr lang="ko-KR" altLang="en-US" sz="1200" dirty="0"/>
              <a:t>회사는 대상화학물질을 양도하거나 제공할 경우 관련 산업안전보건법령으로 정하는 방법에 따라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이를 담은 용기 및 포장에 경고표시를 하여야 한다</a:t>
            </a:r>
            <a:r>
              <a:rPr lang="en-US" altLang="ko-KR" sz="1200" dirty="0"/>
              <a:t>. </a:t>
            </a:r>
            <a:r>
              <a:rPr lang="ko-KR" altLang="en-US" sz="1200" dirty="0"/>
              <a:t>다만</a:t>
            </a:r>
            <a:r>
              <a:rPr lang="en-US" altLang="ko-KR" sz="1200" dirty="0"/>
              <a:t>, </a:t>
            </a:r>
            <a:r>
              <a:rPr lang="ko-KR" altLang="en-US" sz="1200" dirty="0"/>
              <a:t>용기 및 포장에 담는 방법 외의 방법으로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화학물질을 양도하거나 제공하는 경우이도 고용노동부장관이 정하여 고시한 바에 따라 경고표시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기재 항목을 적은 자료를 제공하여야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④ </a:t>
            </a:r>
            <a:r>
              <a:rPr lang="ko-KR" altLang="en-US" sz="1200" dirty="0"/>
              <a:t>회사는 작업장에서 사용하는 대상화학물질을 담은 용기에 고용노동부령으로 정하는 방법에 따라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경고표시를 하여야 한다</a:t>
            </a:r>
            <a:r>
              <a:rPr lang="en-US" altLang="ko-KR" sz="1200" dirty="0"/>
              <a:t>. </a:t>
            </a:r>
            <a:r>
              <a:rPr lang="ko-KR" altLang="en-US" sz="1200" dirty="0"/>
              <a:t>다만</a:t>
            </a:r>
            <a:r>
              <a:rPr lang="en-US" altLang="ko-KR" sz="1200" dirty="0"/>
              <a:t>, </a:t>
            </a:r>
            <a:r>
              <a:rPr lang="ko-KR" altLang="en-US" sz="1200" dirty="0"/>
              <a:t>용기에 이미 경고표시가 되어 있는 등 고용노동부령으로 정하는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경우에는 그러하지 아니하다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⑤ </a:t>
            </a:r>
            <a:r>
              <a:rPr lang="ko-KR" altLang="en-US" sz="1200" dirty="0"/>
              <a:t>회사는 제</a:t>
            </a:r>
            <a:r>
              <a:rPr lang="en-US" altLang="ko-KR" sz="1200" dirty="0"/>
              <a:t>1</a:t>
            </a:r>
            <a:r>
              <a:rPr lang="ko-KR" altLang="en-US" sz="1200" dirty="0"/>
              <a:t>항에 따른 물질안전보건자료의 기재 내용을 변경할 필요가 생긴 때에는 이를 물질안전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보건자료에 반영하여 대상화학물질을 양도받거나 제공받은 자에게 신속하게 제공하여야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⑥ </a:t>
            </a:r>
            <a:r>
              <a:rPr lang="ko-KR" altLang="en-US" sz="1200" dirty="0"/>
              <a:t>회사는 대상화학물질을 취급하는 작업공정별로 다음 각호의 사항이 포함된 관리 요령을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게시하여야 하고</a:t>
            </a:r>
            <a:r>
              <a:rPr lang="en-US" altLang="ko-KR" sz="1200" dirty="0"/>
              <a:t>, </a:t>
            </a:r>
            <a:r>
              <a:rPr lang="ko-KR" altLang="en-US" sz="1200" dirty="0"/>
              <a:t>이 관리 요령은 유해성</a:t>
            </a:r>
            <a:r>
              <a:rPr lang="en-US" altLang="ko-KR" sz="1200" dirty="0"/>
              <a:t>·</a:t>
            </a:r>
            <a:r>
              <a:rPr lang="ko-KR" altLang="en-US" sz="1200" dirty="0"/>
              <a:t>위험성이 유사한 대상화학물질의 그룹별로 작성하여 게시할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수 있다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1. </a:t>
            </a:r>
            <a:r>
              <a:rPr lang="ko-KR" altLang="en-US" sz="1200" dirty="0"/>
              <a:t>대상화학물질의 명칭      </a:t>
            </a:r>
            <a:r>
              <a:rPr lang="en-US" altLang="ko-KR" sz="1200" dirty="0"/>
              <a:t>2. </a:t>
            </a:r>
            <a:r>
              <a:rPr lang="ko-KR" altLang="en-US" sz="1200" dirty="0"/>
              <a:t>유해성</a:t>
            </a:r>
            <a:r>
              <a:rPr lang="en-US" altLang="ko-KR" sz="1200" dirty="0"/>
              <a:t>·</a:t>
            </a:r>
            <a:r>
              <a:rPr lang="ko-KR" altLang="en-US" sz="1200" dirty="0"/>
              <a:t>위험성      </a:t>
            </a:r>
            <a:r>
              <a:rPr lang="en-US" altLang="ko-KR" sz="1200" dirty="0"/>
              <a:t>3. </a:t>
            </a:r>
            <a:r>
              <a:rPr lang="ko-KR" altLang="en-US" sz="1200" dirty="0"/>
              <a:t>취급상의 주의사항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적절한 보호구          </a:t>
            </a:r>
            <a:r>
              <a:rPr lang="en-US" altLang="ko-KR" sz="1200" dirty="0"/>
              <a:t>5. </a:t>
            </a:r>
            <a:r>
              <a:rPr lang="ko-KR" altLang="en-US" sz="1200" dirty="0"/>
              <a:t>응급조치 요령 및 사고 시 대처방법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46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근로자 건강유지 및 증진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근로자가 장시간 근로</a:t>
            </a:r>
            <a:r>
              <a:rPr lang="en-US" altLang="ko-KR" sz="1200" dirty="0"/>
              <a:t>, </a:t>
            </a:r>
            <a:r>
              <a:rPr lang="ko-KR" altLang="en-US" sz="1200" dirty="0"/>
              <a:t>야간작업을 포함한 교대작업</a:t>
            </a:r>
            <a:r>
              <a:rPr lang="en-US" altLang="ko-KR" sz="1200" dirty="0"/>
              <a:t>, </a:t>
            </a:r>
            <a:r>
              <a:rPr lang="ko-KR" altLang="en-US" sz="1200" dirty="0"/>
              <a:t>차량운전</a:t>
            </a:r>
            <a:r>
              <a:rPr lang="en-US" altLang="ko-KR" sz="1200" dirty="0"/>
              <a:t>[</a:t>
            </a:r>
            <a:r>
              <a:rPr lang="ko-KR" altLang="en-US" sz="1200" dirty="0"/>
              <a:t>전업</a:t>
            </a:r>
            <a:r>
              <a:rPr lang="en-US" altLang="ko-KR" sz="1200" dirty="0"/>
              <a:t>(</a:t>
            </a:r>
            <a:r>
              <a:rPr lang="ko-KR" altLang="en-US" sz="1200" dirty="0"/>
              <a:t>專業</a:t>
            </a:r>
            <a:r>
              <a:rPr lang="en-US" altLang="ko-KR" sz="1200" dirty="0"/>
              <a:t>)</a:t>
            </a:r>
            <a:r>
              <a:rPr lang="ko-KR" altLang="en-US" sz="1200" dirty="0"/>
              <a:t>으로 하는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경우에만 해당한다</a:t>
            </a:r>
            <a:r>
              <a:rPr lang="en-US" altLang="ko-KR" sz="1200" dirty="0"/>
              <a:t>] </a:t>
            </a:r>
            <a:r>
              <a:rPr lang="ko-KR" altLang="en-US" sz="1200" dirty="0"/>
              <a:t>및 정밀기계 조작작업 등 신체적 피로와 정신적 스트레스 등이 높은 작업을 하는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경우에 직무 스트레스로 인한 건강장해 예방을 위하여 다음 각 호의 조치를 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1. </a:t>
            </a:r>
            <a:r>
              <a:rPr lang="ko-KR" altLang="en-US" sz="1200" dirty="0" err="1"/>
              <a:t>작업환경ㆍ작업내용ㆍ근로시간</a:t>
            </a:r>
            <a:r>
              <a:rPr lang="ko-KR" altLang="en-US" sz="1200" dirty="0"/>
              <a:t> 등 직무스트레스 요인에 대하여 평가하고 근로시간 단축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 err="1"/>
              <a:t>장ㆍ단기</a:t>
            </a:r>
            <a:r>
              <a:rPr lang="ko-KR" altLang="en-US" sz="1200" dirty="0"/>
              <a:t> 순환작업 등의 개선대책을 마련하여 시행할 것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 err="1"/>
              <a:t>작업량ㆍ작업일정</a:t>
            </a:r>
            <a:r>
              <a:rPr lang="ko-KR" altLang="en-US" sz="1200" dirty="0"/>
              <a:t> 등 작업계획 수립 시 해당 근로자의 의견을 반영할 것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작업과 휴식을 적절하게 배분하는 등 근로시간과 관련된 근로조건을 개선할 것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근로시간 외의 근로자 활동에 대한 복지 차원의 지원에 최선을 다할 것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5. </a:t>
            </a:r>
            <a:r>
              <a:rPr lang="ko-KR" altLang="en-US" sz="1200" dirty="0"/>
              <a:t>건강진단 결과</a:t>
            </a:r>
            <a:r>
              <a:rPr lang="en-US" altLang="ko-KR" sz="1200" dirty="0"/>
              <a:t>, </a:t>
            </a:r>
            <a:r>
              <a:rPr lang="ko-KR" altLang="en-US" sz="1200" dirty="0"/>
              <a:t>상담자료 등을 참고하여 적절하게 근로자를 배치하고 직무스트레스 요인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건강문제 발생가능성 및 대비책 등에 대하여 해당 근로자에게 충분히 설명할 것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6. </a:t>
            </a:r>
            <a:r>
              <a:rPr lang="ko-KR" altLang="en-US" sz="1200" dirty="0"/>
              <a:t>뇌혈관 및 심장질환 발병위험도를 평가하여 금연</a:t>
            </a:r>
            <a:r>
              <a:rPr lang="en-US" altLang="ko-KR" sz="1200" dirty="0"/>
              <a:t>, </a:t>
            </a:r>
            <a:r>
              <a:rPr lang="ko-KR" altLang="en-US" sz="1200" dirty="0"/>
              <a:t>고혈압 관리 등 건강증진 프로그램을 시행할 것          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② 회사는 주로 고객을 직접 대면하거나 정보통신망 이용촉진 및 정보보호 등에 관한 법률 제</a:t>
            </a:r>
            <a:r>
              <a:rPr lang="en-US" altLang="ko-KR" sz="1200" dirty="0"/>
              <a:t>2</a:t>
            </a:r>
            <a:r>
              <a:rPr lang="ko-KR" altLang="en-US" sz="1200" dirty="0"/>
              <a:t>조 제</a:t>
            </a:r>
            <a:r>
              <a:rPr lang="en-US" altLang="ko-KR" sz="1200" dirty="0"/>
              <a:t>1</a:t>
            </a:r>
            <a:r>
              <a:rPr lang="ko-KR" altLang="en-US" sz="1200" dirty="0"/>
              <a:t>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제</a:t>
            </a:r>
            <a:r>
              <a:rPr lang="en-US" altLang="ko-KR" sz="1200" dirty="0"/>
              <a:t>1</a:t>
            </a:r>
            <a:r>
              <a:rPr lang="ko-KR" altLang="en-US" sz="1200" dirty="0"/>
              <a:t>호에 따른 정보통신망을 통하여 상대하면서 상품을 판매하거나 서비스를 제공하는 업무에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종사하는 근로자가 있는 경우 고객의 폭언</a:t>
            </a:r>
            <a:r>
              <a:rPr lang="en-US" altLang="ko-KR" sz="1200" dirty="0"/>
              <a:t>, </a:t>
            </a:r>
            <a:r>
              <a:rPr lang="ko-KR" altLang="en-US" sz="1200" dirty="0"/>
              <a:t>폭행</a:t>
            </a:r>
            <a:r>
              <a:rPr lang="en-US" altLang="ko-KR" sz="1200" dirty="0"/>
              <a:t>, </a:t>
            </a:r>
            <a:r>
              <a:rPr lang="ko-KR" altLang="en-US" sz="1200" dirty="0"/>
              <a:t>그 밖에 적정 범위를 벗어난 </a:t>
            </a:r>
            <a:r>
              <a:rPr lang="ko-KR" altLang="en-US" sz="1200" dirty="0" err="1"/>
              <a:t>신체적ㆍ정신적</a:t>
            </a:r>
            <a:r>
              <a:rPr lang="ko-KR" altLang="en-US" sz="1200" dirty="0"/>
              <a:t> 고통을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1201177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6" y="9454654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2/22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7C0303-6A62-0D58-DA3B-565CC95D42D4}"/>
              </a:ext>
            </a:extLst>
          </p:cNvPr>
          <p:cNvSpPr txBox="1"/>
          <p:nvPr/>
        </p:nvSpPr>
        <p:spPr>
          <a:xfrm>
            <a:off x="140433" y="1132524"/>
            <a:ext cx="6974005" cy="5622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b="1" u="sng" dirty="0"/>
              <a:t>목  차</a:t>
            </a:r>
            <a:endParaRPr lang="en-US" altLang="ko-KR" sz="2000" b="1" u="sng" dirty="0"/>
          </a:p>
          <a:p>
            <a:pPr algn="ctr">
              <a:lnSpc>
                <a:spcPct val="150000"/>
              </a:lnSpc>
            </a:pPr>
            <a:endParaRPr lang="en-US" altLang="ko-KR" sz="1300" dirty="0"/>
          </a:p>
          <a:p>
            <a:pPr algn="ctr">
              <a:lnSpc>
                <a:spcPct val="150000"/>
              </a:lnSpc>
            </a:pPr>
            <a:endParaRPr lang="en-US" altLang="ko-KR" sz="1300" dirty="0"/>
          </a:p>
          <a:p>
            <a:pPr algn="ctr">
              <a:lnSpc>
                <a:spcPct val="150000"/>
              </a:lnSpc>
            </a:pPr>
            <a:endParaRPr lang="en-US" altLang="ko-KR" sz="1300" dirty="0"/>
          </a:p>
          <a:p>
            <a:pPr algn="ctr"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</a:t>
            </a:r>
            <a:r>
              <a:rPr lang="ko-KR" altLang="en-US" sz="1300" dirty="0"/>
              <a:t>장   총칙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2</a:t>
            </a:r>
            <a:r>
              <a:rPr lang="ko-KR" altLang="en-US" sz="1300" dirty="0"/>
              <a:t>장  안전</a:t>
            </a:r>
            <a:r>
              <a:rPr lang="en-US" altLang="ko-KR" sz="1300" dirty="0"/>
              <a:t>.</a:t>
            </a:r>
            <a:r>
              <a:rPr lang="ko-KR" altLang="en-US" sz="1300" dirty="0"/>
              <a:t>보건관리 조직과 직무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3</a:t>
            </a:r>
            <a:r>
              <a:rPr lang="ko-KR" altLang="en-US" sz="1300" dirty="0"/>
              <a:t>장  안전</a:t>
            </a:r>
            <a:r>
              <a:rPr lang="en-US" altLang="ko-KR" sz="1300" dirty="0"/>
              <a:t>.</a:t>
            </a:r>
            <a:r>
              <a:rPr lang="ko-KR" altLang="en-US" sz="1300" dirty="0"/>
              <a:t>보건교육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4</a:t>
            </a:r>
            <a:r>
              <a:rPr lang="ko-KR" altLang="en-US" sz="1300" dirty="0"/>
              <a:t>장  작업장 안전관리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5</a:t>
            </a:r>
            <a:r>
              <a:rPr lang="ko-KR" altLang="en-US" sz="1300" dirty="0"/>
              <a:t>장  작업장 보건관리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6</a:t>
            </a:r>
            <a:r>
              <a:rPr lang="ko-KR" altLang="en-US" sz="1300" dirty="0"/>
              <a:t>장  사고조사 및 대책 수립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 </a:t>
            </a:r>
            <a:r>
              <a:rPr lang="en-US" altLang="ko-KR" sz="1300" dirty="0"/>
              <a:t>7</a:t>
            </a:r>
            <a:r>
              <a:rPr lang="ko-KR" altLang="en-US" sz="1300" dirty="0"/>
              <a:t>장  위험성 평가</a:t>
            </a:r>
            <a:endParaRPr lang="en-US" altLang="ko-KR" sz="1300" dirty="0"/>
          </a:p>
        </p:txBody>
      </p:sp>
    </p:spTree>
    <p:extLst>
      <p:ext uri="{BB962C8B-B14F-4D97-AF65-F5344CB8AC3E}">
        <p14:creationId xmlns:p14="http://schemas.microsoft.com/office/powerpoint/2010/main" val="3878230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20/22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0" y="682912"/>
            <a:ext cx="7132045" cy="9550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      유발하는 행위</a:t>
            </a:r>
            <a:r>
              <a:rPr lang="en-US" altLang="ko-KR" sz="1200" dirty="0"/>
              <a:t>(</a:t>
            </a:r>
            <a:r>
              <a:rPr lang="ko-KR" altLang="en-US" sz="1200" dirty="0"/>
              <a:t>이하</a:t>
            </a:r>
            <a:r>
              <a:rPr lang="en-US" altLang="ko-KR" sz="1200" dirty="0"/>
              <a:t>"</a:t>
            </a:r>
            <a:r>
              <a:rPr lang="ko-KR" altLang="en-US" sz="1200" dirty="0" err="1"/>
              <a:t>폭언등</a:t>
            </a:r>
            <a:r>
              <a:rPr lang="en-US" altLang="ko-KR" sz="1200" dirty="0"/>
              <a:t>"</a:t>
            </a:r>
            <a:r>
              <a:rPr lang="ko-KR" altLang="en-US" sz="1200" dirty="0"/>
              <a:t>이라 한다</a:t>
            </a:r>
            <a:r>
              <a:rPr lang="en-US" altLang="ko-KR" sz="1200" dirty="0"/>
              <a:t>)</a:t>
            </a:r>
            <a:r>
              <a:rPr lang="ko-KR" altLang="en-US" sz="1200" dirty="0"/>
              <a:t>로 인한 건강장해를 예방하기 위하여 고용노동부령으로   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정하는 바에 </a:t>
            </a:r>
            <a:r>
              <a:rPr lang="en-US" altLang="ko-KR" sz="1200" dirty="0"/>
              <a:t> </a:t>
            </a:r>
            <a:r>
              <a:rPr lang="ko-KR" altLang="en-US" sz="1200" dirty="0"/>
              <a:t>따라 필요한 조치를 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③ </a:t>
            </a:r>
            <a:r>
              <a:rPr lang="ko-KR" altLang="en-US" sz="1200" dirty="0"/>
              <a:t>회사는 고객의 </a:t>
            </a:r>
            <a:r>
              <a:rPr lang="ko-KR" altLang="en-US" sz="1200" dirty="0" err="1"/>
              <a:t>폭언등으로</a:t>
            </a:r>
            <a:r>
              <a:rPr lang="ko-KR" altLang="en-US" sz="1200" dirty="0"/>
              <a:t> 인하여 고객응대 근로자에게 건강장해가 발생하거나 발생할 현저한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우려가 있는 경우에는 업무의 일시적 중단 또는 전환 등 대통령령으로 정하는 필요한 조치를 하여야 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④ </a:t>
            </a:r>
            <a:r>
              <a:rPr lang="ko-KR" altLang="en-US" sz="1200" dirty="0"/>
              <a:t>고객응대 근로자는 사업주에게 제</a:t>
            </a:r>
            <a:r>
              <a:rPr lang="en-US" altLang="ko-KR" sz="1200" dirty="0"/>
              <a:t>2</a:t>
            </a:r>
            <a:r>
              <a:rPr lang="ko-KR" altLang="en-US" sz="1200" dirty="0"/>
              <a:t>항에 따른 조치를 요구할 수 있고</a:t>
            </a:r>
            <a:r>
              <a:rPr lang="en-US" altLang="ko-KR" sz="1200" dirty="0"/>
              <a:t>, </a:t>
            </a:r>
            <a:r>
              <a:rPr lang="ko-KR" altLang="en-US" sz="1200" dirty="0"/>
              <a:t>사업주는 고객응대 근로자의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요구를 이유로 해고 또는 그 밖의 불리한 처우를 해서는 아니 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47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쾌적한 작업환경 조성 및 관리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근로자가 작업하는 장소에 대하여 환기</a:t>
            </a:r>
            <a:r>
              <a:rPr lang="en-US" altLang="ko-KR" sz="1200" dirty="0"/>
              <a:t>․</a:t>
            </a:r>
            <a:r>
              <a:rPr lang="ko-KR" altLang="en-US" sz="1200" dirty="0"/>
              <a:t>채광</a:t>
            </a:r>
            <a:r>
              <a:rPr lang="en-US" altLang="ko-KR" sz="1200" dirty="0"/>
              <a:t>․</a:t>
            </a:r>
            <a:r>
              <a:rPr lang="ko-KR" altLang="en-US" sz="1200" dirty="0"/>
              <a:t>조명</a:t>
            </a:r>
            <a:r>
              <a:rPr lang="en-US" altLang="ko-KR" sz="1200" dirty="0"/>
              <a:t>․</a:t>
            </a:r>
            <a:r>
              <a:rPr lang="ko-KR" altLang="en-US" sz="1200" dirty="0"/>
              <a:t>보온</a:t>
            </a:r>
            <a:r>
              <a:rPr lang="en-US" altLang="ko-KR" sz="1200" dirty="0"/>
              <a:t>․</a:t>
            </a:r>
            <a:r>
              <a:rPr lang="ko-KR" altLang="en-US" sz="1200" dirty="0"/>
              <a:t>방습</a:t>
            </a:r>
            <a:r>
              <a:rPr lang="en-US" altLang="ko-KR" sz="1200" dirty="0"/>
              <a:t>․</a:t>
            </a:r>
            <a:r>
              <a:rPr lang="ko-KR" altLang="en-US" sz="1200" dirty="0"/>
              <a:t>청결 등 적정수준을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 err="1"/>
              <a:t>유지ㆍ관리하여야</a:t>
            </a:r>
            <a:r>
              <a:rPr lang="ko-KR" altLang="en-US" sz="1200" dirty="0"/>
              <a:t> 하며</a:t>
            </a:r>
            <a:r>
              <a:rPr lang="en-US" altLang="ko-KR" sz="1200" dirty="0"/>
              <a:t>, </a:t>
            </a:r>
            <a:r>
              <a:rPr lang="ko-KR" altLang="en-US" sz="1200" dirty="0"/>
              <a:t>폐기물은 정해진 장소에만 버려야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회사는 사원의 성별</a:t>
            </a:r>
            <a:r>
              <a:rPr lang="en-US" altLang="ko-KR" sz="1200" dirty="0"/>
              <a:t>·</a:t>
            </a:r>
            <a:r>
              <a:rPr lang="ko-KR" altLang="en-US" sz="1200" dirty="0"/>
              <a:t>연령 또는 신체적 조건 등 특성에 따른 사업장 환경을 개선하기 위하여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노력하여야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1. </a:t>
            </a:r>
            <a:r>
              <a:rPr lang="ko-KR" altLang="en-US" sz="1200" dirty="0"/>
              <a:t>작업대의 높이 또는 작업 반경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2. </a:t>
            </a:r>
            <a:r>
              <a:rPr lang="ko-KR" altLang="en-US" sz="1200" dirty="0"/>
              <a:t>동선이 고려되는 업무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컨베이어벨트 등 순환작업의 속도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기타 근로자의 특성이 고려되어야 하는 작업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③ 회사는 근로자들이 신체적 피로와 정신적 스트레스를 해소할 수 있도록 휴식시간에 이용할 수 있는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휴게시설을 갖추어야 한다</a:t>
            </a:r>
            <a:r>
              <a:rPr lang="en-US" altLang="ko-KR" sz="1200" dirty="0"/>
              <a:t>. ④ </a:t>
            </a:r>
            <a:r>
              <a:rPr lang="ko-KR" altLang="en-US" sz="1200" dirty="0"/>
              <a:t>회사는 제</a:t>
            </a:r>
            <a:r>
              <a:rPr lang="en-US" altLang="ko-KR" sz="1200" dirty="0"/>
              <a:t>3</a:t>
            </a:r>
            <a:r>
              <a:rPr lang="ko-KR" altLang="en-US" sz="1200" dirty="0"/>
              <a:t>항에 따른 휴게시설을 인체에 해로운 분진 등을 발산하는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장소나 유해물질을 취급하는 장소와 격리된 곳에 설치하여야 한다</a:t>
            </a:r>
            <a:r>
              <a:rPr lang="en-US" altLang="ko-KR" sz="1200" dirty="0"/>
              <a:t>. </a:t>
            </a:r>
            <a:r>
              <a:rPr lang="ko-KR" altLang="en-US" sz="1200" dirty="0"/>
              <a:t>다만</a:t>
            </a:r>
            <a:r>
              <a:rPr lang="en-US" altLang="ko-KR" sz="1200" dirty="0"/>
              <a:t>, </a:t>
            </a:r>
            <a:r>
              <a:rPr lang="ko-KR" altLang="en-US" sz="1200" dirty="0"/>
              <a:t>갱내 등 작업장소의 여건상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격리된 장소에 휴게시설을 갖출 수 없는 경우에는 그러하지 아니한다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6 </a:t>
            </a:r>
            <a:r>
              <a:rPr lang="ko-KR" altLang="en-US" sz="1500" b="1" dirty="0"/>
              <a:t>장 사고 조사 및 대책 수립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48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사고발생 시 처리절차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사고발생시 적극적으로 사고확대방지와 재해자 응급구호를 위한 적절한 조치를 하여야하고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피해 최소화를 위해 노력하여야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사고발생 최초 목격자나 최초 발견자는 해당 관리감독자</a:t>
            </a:r>
            <a:r>
              <a:rPr lang="en-US" altLang="ko-KR" sz="1200" dirty="0"/>
              <a:t>, </a:t>
            </a:r>
            <a:r>
              <a:rPr lang="ko-KR" altLang="en-US" sz="1200" dirty="0"/>
              <a:t>임원 등에게 보고하고</a:t>
            </a:r>
            <a:r>
              <a:rPr lang="en-US" altLang="ko-KR" sz="1200" dirty="0"/>
              <a:t>, </a:t>
            </a:r>
            <a:r>
              <a:rPr lang="ko-KR" altLang="en-US" sz="1200" dirty="0"/>
              <a:t>안전보건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업무담당부서에 연락하여야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③ </a:t>
            </a:r>
            <a:r>
              <a:rPr lang="ko-KR" altLang="en-US" sz="1200" dirty="0"/>
              <a:t>사고발생 현장은 사고조사가 마무리 될 때까지 원형대로 보존되어야 한다</a:t>
            </a:r>
            <a:r>
              <a:rPr lang="en-US" altLang="ko-KR" sz="1200" dirty="0"/>
              <a:t>. </a:t>
            </a:r>
            <a:r>
              <a:rPr lang="ko-KR" altLang="en-US" sz="1200" dirty="0"/>
              <a:t>중대재해의 경우는 관계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행정기관의 조사가 마무리 될 때까지 변형하거나 훼손하여서는 아니된다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④ </a:t>
            </a:r>
            <a:r>
              <a:rPr lang="ko-KR" altLang="en-US" sz="1200" dirty="0"/>
              <a:t>관계법령에서 정하는 바에 따라 행정기관에 신고하여야 하는 사고에 해당하는 경우는 절차에 따라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관련 행정기관에 신고하여야 한다</a:t>
            </a:r>
            <a:r>
              <a:rPr lang="en-US" altLang="ko-KR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90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95656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21/22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0" y="559168"/>
            <a:ext cx="7132044" cy="9550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     ⑤ </a:t>
            </a:r>
            <a:r>
              <a:rPr lang="ko-KR" altLang="en-US" sz="1200" dirty="0"/>
              <a:t>사고조사시 근로자대표의 요청이 있는 경우 근로자대표를 </a:t>
            </a:r>
            <a:r>
              <a:rPr lang="ko-KR" altLang="en-US" sz="1200" dirty="0" err="1"/>
              <a:t>입회시켜야</a:t>
            </a:r>
            <a:r>
              <a:rPr lang="ko-KR" altLang="en-US" sz="1200" dirty="0"/>
              <a:t>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⑥ </a:t>
            </a:r>
            <a:r>
              <a:rPr lang="ko-KR" altLang="en-US" sz="1200" dirty="0"/>
              <a:t>사고발생시 긴급조치</a:t>
            </a:r>
            <a:r>
              <a:rPr lang="en-US" altLang="ko-KR" sz="1200" dirty="0"/>
              <a:t>, </a:t>
            </a:r>
            <a:r>
              <a:rPr lang="ko-KR" altLang="en-US" sz="1200" dirty="0"/>
              <a:t>처리절차 등에 관하여 별도로 정할 수 있다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⑦ </a:t>
            </a:r>
            <a:r>
              <a:rPr lang="ko-KR" altLang="en-US" sz="1200" dirty="0"/>
              <a:t>사고대책본부나 사고조사위원회를 별도로 </a:t>
            </a:r>
            <a:r>
              <a:rPr lang="ko-KR" altLang="en-US" sz="1200" dirty="0" err="1"/>
              <a:t>구성ㆍ운영할</a:t>
            </a:r>
            <a:r>
              <a:rPr lang="ko-KR" altLang="en-US" sz="1200" dirty="0"/>
              <a:t> 수 있다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⑧ </a:t>
            </a:r>
            <a:r>
              <a:rPr lang="ko-KR" altLang="en-US" sz="1200" dirty="0"/>
              <a:t>사고조사가 마무리된 경우 재해자가 산재보상보험법에 따라 조속하게 보상을 받을 수 있도록 적극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지원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7 </a:t>
            </a:r>
            <a:r>
              <a:rPr lang="ko-KR" altLang="en-US" sz="1500" b="1" dirty="0"/>
              <a:t>장 위 </a:t>
            </a:r>
            <a:r>
              <a:rPr lang="ko-KR" altLang="en-US" sz="1500" b="1" dirty="0" err="1"/>
              <a:t>험</a:t>
            </a:r>
            <a:r>
              <a:rPr lang="ko-KR" altLang="en-US" sz="1500" b="1" dirty="0"/>
              <a:t> 성 평 가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49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위험성평가 </a:t>
            </a:r>
            <a:r>
              <a:rPr lang="ko-KR" altLang="en-US" sz="1200" dirty="0" err="1"/>
              <a:t>게획수립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유해위험요인에 대한 위험성평가를 효율적으로 수행하기 위하여 위험성 평가의 목적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평가방법</a:t>
            </a:r>
            <a:r>
              <a:rPr lang="en-US" altLang="ko-KR" sz="1200" dirty="0"/>
              <a:t>, </a:t>
            </a:r>
            <a:r>
              <a:rPr lang="ko-KR" altLang="en-US" sz="1200" dirty="0"/>
              <a:t>담당자 역할</a:t>
            </a:r>
            <a:r>
              <a:rPr lang="en-US" altLang="ko-KR" sz="1200" dirty="0"/>
              <a:t>, </a:t>
            </a:r>
            <a:r>
              <a:rPr lang="ko-KR" altLang="en-US" sz="1200" dirty="0"/>
              <a:t>책임자 역할</a:t>
            </a:r>
            <a:r>
              <a:rPr lang="en-US" altLang="ko-KR" sz="1200" dirty="0"/>
              <a:t>, </a:t>
            </a:r>
            <a:r>
              <a:rPr lang="ko-KR" altLang="en-US" sz="1200" dirty="0"/>
              <a:t>평가대상</a:t>
            </a:r>
            <a:r>
              <a:rPr lang="en-US" altLang="ko-KR" sz="1200" dirty="0"/>
              <a:t>(</a:t>
            </a:r>
            <a:r>
              <a:rPr lang="ko-KR" altLang="en-US" sz="1200" dirty="0"/>
              <a:t>또는 범위</a:t>
            </a:r>
            <a:r>
              <a:rPr lang="en-US" altLang="ko-KR" sz="1200" dirty="0"/>
              <a:t>)</a:t>
            </a:r>
            <a:r>
              <a:rPr lang="ko-KR" altLang="en-US" sz="1200" dirty="0"/>
              <a:t>별 역할</a:t>
            </a:r>
            <a:r>
              <a:rPr lang="en-US" altLang="ko-KR" sz="1200" dirty="0"/>
              <a:t>, </a:t>
            </a:r>
            <a:r>
              <a:rPr lang="ko-KR" altLang="en-US" sz="1200" dirty="0"/>
              <a:t>주지방법</a:t>
            </a:r>
            <a:r>
              <a:rPr lang="en-US" altLang="ko-KR" sz="1200" dirty="0"/>
              <a:t>, </a:t>
            </a:r>
            <a:r>
              <a:rPr lang="ko-KR" altLang="en-US" sz="1200" dirty="0"/>
              <a:t>유의사항 등에 관한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연간계획을 </a:t>
            </a:r>
            <a:r>
              <a:rPr lang="ko-KR" altLang="en-US" sz="1200" dirty="0" err="1"/>
              <a:t>수립ㆍ시행하여야</a:t>
            </a:r>
            <a:r>
              <a:rPr lang="ko-KR" altLang="en-US" sz="1200" dirty="0"/>
              <a:t>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회사는 위험성평가 수행에 관한 규정을 별도로 정하여야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50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위험성평가 교육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</a:t>
            </a:r>
            <a:r>
              <a:rPr lang="ko-KR" altLang="en-US" sz="1200" dirty="0"/>
              <a:t>회사는 위험성평가 담당자 또는 관계자 등에게 위험성평가에 필요한 지식과 경험을 제공할 수 있도록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</a:t>
            </a:r>
            <a:r>
              <a:rPr lang="ko-KR" altLang="en-US" sz="1200" dirty="0"/>
              <a:t>외부교육기관의 강좌를 수강하게 하거나 회사 자체적으로 위험성평가 방법 등에 관한 교육을 하여야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</a:t>
            </a:r>
            <a:r>
              <a:rPr lang="ko-KR" altLang="en-US" sz="1200" dirty="0"/>
              <a:t>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51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위험성평가 실시 및 실행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사업장의 공정과 작업내용에 적합한 위험성평가 방법을 선정하여 </a:t>
            </a:r>
            <a:r>
              <a:rPr lang="ko-KR" altLang="en-US" sz="1200" dirty="0" err="1"/>
              <a:t>유해ㆍ위험요인을</a:t>
            </a:r>
            <a:r>
              <a:rPr lang="ko-KR" altLang="en-US" sz="1200" dirty="0"/>
              <a:t>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파악하고 각 </a:t>
            </a:r>
            <a:r>
              <a:rPr lang="ko-KR" altLang="en-US" sz="1200" dirty="0" err="1"/>
              <a:t>유해ㆍ위험요인에</a:t>
            </a:r>
            <a:r>
              <a:rPr lang="ko-KR" altLang="en-US" sz="1200" dirty="0"/>
              <a:t> 대한 위험성을 </a:t>
            </a:r>
            <a:r>
              <a:rPr lang="ko-KR" altLang="en-US" sz="1200" dirty="0" err="1"/>
              <a:t>추정ㆍ결정한</a:t>
            </a:r>
            <a:r>
              <a:rPr lang="ko-KR" altLang="en-US" sz="1200" dirty="0"/>
              <a:t> 후 위험성 감소대책을 </a:t>
            </a:r>
            <a:r>
              <a:rPr lang="ko-KR" altLang="en-US" sz="1200" dirty="0" err="1"/>
              <a:t>수립ㆍ실행하는</a:t>
            </a:r>
            <a:r>
              <a:rPr lang="ko-KR" altLang="en-US" sz="1200" dirty="0"/>
              <a:t>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위험성평가를 실시하여야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위험성평가 시 산업안전보건 전문가 또는 전문기관의 컨설팅을 받을 수 있다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③ </a:t>
            </a:r>
            <a:r>
              <a:rPr lang="ko-KR" altLang="en-US" sz="1200" dirty="0"/>
              <a:t>위험성평가 실행 결과 남아 있는 </a:t>
            </a:r>
            <a:r>
              <a:rPr lang="ko-KR" altLang="en-US" sz="1200" dirty="0" err="1"/>
              <a:t>유해ㆍ위험요인에</a:t>
            </a:r>
            <a:r>
              <a:rPr lang="ko-KR" altLang="en-US" sz="1200" dirty="0"/>
              <a:t> 대해서는 게시</a:t>
            </a:r>
            <a:r>
              <a:rPr lang="en-US" altLang="ko-KR" sz="1200" dirty="0"/>
              <a:t>, </a:t>
            </a:r>
            <a:r>
              <a:rPr lang="ko-KR" altLang="en-US" sz="1200" dirty="0"/>
              <a:t>주지 등의 방법으로 근로자에게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알려야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④ </a:t>
            </a:r>
            <a:r>
              <a:rPr lang="ko-KR" altLang="en-US" sz="1200" dirty="0"/>
              <a:t>위험성평가 실시내용 및 결과에 대해 기록을 유지한다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52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위험성평가 주기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위험성평가 주기는 최초평가</a:t>
            </a:r>
            <a:r>
              <a:rPr lang="en-US" altLang="ko-KR" sz="1200" dirty="0"/>
              <a:t>, </a:t>
            </a:r>
            <a:r>
              <a:rPr lang="ko-KR" altLang="en-US" sz="1200" dirty="0"/>
              <a:t>수시평가</a:t>
            </a:r>
            <a:r>
              <a:rPr lang="en-US" altLang="ko-KR" sz="1200" dirty="0"/>
              <a:t>, </a:t>
            </a:r>
            <a:r>
              <a:rPr lang="ko-KR" altLang="en-US" sz="1200" dirty="0"/>
              <a:t>정기평가로 구분한다</a:t>
            </a:r>
            <a:r>
              <a:rPr lang="en-US" altLang="ko-KR" sz="1200" dirty="0"/>
              <a:t>. </a:t>
            </a:r>
            <a:r>
              <a:rPr lang="ko-KR" altLang="en-US" sz="1200" dirty="0"/>
              <a:t>이 경우 최초평가 및 정기평가는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전체 작업장을 대상으로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수시평가는 다음 각 호의 계획 착수전에 실시한다</a:t>
            </a:r>
            <a:r>
              <a:rPr lang="en-US" altLang="ko-KR" sz="1200" dirty="0"/>
              <a:t>. </a:t>
            </a:r>
            <a:r>
              <a:rPr lang="ko-KR" altLang="en-US" sz="1200" dirty="0"/>
              <a:t>다만</a:t>
            </a:r>
            <a:r>
              <a:rPr lang="en-US" altLang="ko-KR" sz="1200" dirty="0"/>
              <a:t>, </a:t>
            </a:r>
            <a:r>
              <a:rPr lang="ko-KR" altLang="en-US" sz="1200" dirty="0"/>
              <a:t>제</a:t>
            </a:r>
            <a:r>
              <a:rPr lang="en-US" altLang="ko-KR" sz="1200" dirty="0"/>
              <a:t>5</a:t>
            </a:r>
            <a:r>
              <a:rPr lang="ko-KR" altLang="en-US" sz="1200" dirty="0"/>
              <a:t>호의 경우 재해발생 작업을 대상으로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작업을 재개하기 전에 평가한다</a:t>
            </a:r>
            <a:r>
              <a:rPr lang="en-US" altLang="ko-KR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793948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205" y="17688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22/22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61415" y="804828"/>
            <a:ext cx="7132044" cy="6710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사업장 건설물의 설치</a:t>
            </a:r>
            <a:r>
              <a:rPr lang="en-US" altLang="ko-KR" sz="1200" dirty="0"/>
              <a:t>·</a:t>
            </a:r>
            <a:r>
              <a:rPr lang="ko-KR" altLang="en-US" sz="1200" dirty="0"/>
              <a:t>이전</a:t>
            </a:r>
            <a:r>
              <a:rPr lang="en-US" altLang="ko-KR" sz="1200" dirty="0"/>
              <a:t>·</a:t>
            </a:r>
            <a:r>
              <a:rPr lang="ko-KR" altLang="en-US" sz="1200" dirty="0"/>
              <a:t>변경 또는 해체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기계</a:t>
            </a:r>
            <a:r>
              <a:rPr lang="en-US" altLang="ko-KR" sz="1200" dirty="0"/>
              <a:t>·</a:t>
            </a:r>
            <a:r>
              <a:rPr lang="ko-KR" altLang="en-US" sz="1200" dirty="0"/>
              <a:t>기구</a:t>
            </a:r>
            <a:r>
              <a:rPr lang="en-US" altLang="ko-KR" sz="1200" dirty="0"/>
              <a:t>, </a:t>
            </a:r>
            <a:r>
              <a:rPr lang="ko-KR" altLang="en-US" sz="1200" dirty="0"/>
              <a:t>설비</a:t>
            </a:r>
            <a:r>
              <a:rPr lang="en-US" altLang="ko-KR" sz="1200" dirty="0"/>
              <a:t>, </a:t>
            </a:r>
            <a:r>
              <a:rPr lang="ko-KR" altLang="en-US" sz="1200" dirty="0"/>
              <a:t>원재료 등의 신규 도입 또는 변경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3. </a:t>
            </a:r>
            <a:r>
              <a:rPr lang="ko-KR" altLang="en-US" sz="1200" dirty="0"/>
              <a:t>건설물</a:t>
            </a:r>
            <a:r>
              <a:rPr lang="en-US" altLang="ko-KR" sz="1200" dirty="0"/>
              <a:t>, </a:t>
            </a:r>
            <a:r>
              <a:rPr lang="ko-KR" altLang="en-US" sz="1200" dirty="0"/>
              <a:t>기계</a:t>
            </a:r>
            <a:r>
              <a:rPr lang="en-US" altLang="ko-KR" sz="1200" dirty="0"/>
              <a:t>·</a:t>
            </a:r>
            <a:r>
              <a:rPr lang="ko-KR" altLang="en-US" sz="1200" dirty="0"/>
              <a:t>기구</a:t>
            </a:r>
            <a:r>
              <a:rPr lang="en-US" altLang="ko-KR" sz="1200" dirty="0"/>
              <a:t>, </a:t>
            </a:r>
            <a:r>
              <a:rPr lang="ko-KR" altLang="en-US" sz="1200" dirty="0"/>
              <a:t>설비 등의 정비 또는 보수</a:t>
            </a:r>
            <a:r>
              <a:rPr lang="en-US" altLang="ko-KR" sz="1200" dirty="0"/>
              <a:t>(</a:t>
            </a:r>
            <a:r>
              <a:rPr lang="ko-KR" altLang="en-US" sz="1200" dirty="0"/>
              <a:t>주기적</a:t>
            </a:r>
            <a:r>
              <a:rPr lang="en-US" altLang="ko-KR" sz="1200" dirty="0"/>
              <a:t>·</a:t>
            </a:r>
            <a:r>
              <a:rPr lang="ko-KR" altLang="en-US" sz="1200" dirty="0"/>
              <a:t>반복적 작업으로서 정기평가를 실시한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</a:t>
            </a:r>
            <a:r>
              <a:rPr lang="ko-KR" altLang="en-US" sz="1200" dirty="0"/>
              <a:t>경우에는 제외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4. </a:t>
            </a:r>
            <a:r>
              <a:rPr lang="ko-KR" altLang="en-US" sz="1200" dirty="0"/>
              <a:t>작업방법 또는 작업절차의 신규 도입 또는 변경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5. </a:t>
            </a:r>
            <a:r>
              <a:rPr lang="ko-KR" altLang="en-US" sz="1200" dirty="0"/>
              <a:t>중대산업사고 또는 산업재해</a:t>
            </a:r>
            <a:r>
              <a:rPr lang="en-US" altLang="ko-KR" sz="1200" dirty="0"/>
              <a:t>(</a:t>
            </a:r>
            <a:r>
              <a:rPr lang="ko-KR" altLang="en-US" sz="1200" dirty="0"/>
              <a:t>휴업 이상의 요양을 요하는 경우에 한정</a:t>
            </a:r>
            <a:r>
              <a:rPr lang="en-US" altLang="ko-KR" sz="1200" dirty="0"/>
              <a:t>) </a:t>
            </a:r>
            <a:r>
              <a:rPr lang="ko-KR" altLang="en-US" sz="1200" dirty="0"/>
              <a:t>발생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6. </a:t>
            </a:r>
            <a:r>
              <a:rPr lang="ko-KR" altLang="en-US" sz="1200" dirty="0"/>
              <a:t>그 밖에 사업주가 필요하다고 판단한 경우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③ 정기평가는 최초평가 후 매년 정기적으로 다음을 고려하여 실시한다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기계</a:t>
            </a:r>
            <a:r>
              <a:rPr lang="en-US" altLang="ko-KR" sz="1200" dirty="0"/>
              <a:t>·</a:t>
            </a:r>
            <a:r>
              <a:rPr lang="ko-KR" altLang="en-US" sz="1200" dirty="0"/>
              <a:t>기구</a:t>
            </a:r>
            <a:r>
              <a:rPr lang="en-US" altLang="ko-KR" sz="1200" dirty="0"/>
              <a:t>, </a:t>
            </a:r>
            <a:r>
              <a:rPr lang="ko-KR" altLang="en-US" sz="1200" dirty="0"/>
              <a:t>설비 등의 기간 경과에 의한 성능 저하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근로자의 교체 등에 수반하는 안전</a:t>
            </a:r>
            <a:r>
              <a:rPr lang="en-US" altLang="ko-KR" sz="1200" dirty="0"/>
              <a:t>·</a:t>
            </a:r>
            <a:r>
              <a:rPr lang="ko-KR" altLang="en-US" sz="1200" dirty="0"/>
              <a:t>보건과 관련되는 지식 또는 경험의 변화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3. </a:t>
            </a:r>
            <a:r>
              <a:rPr lang="ko-KR" altLang="en-US" sz="1200" dirty="0"/>
              <a:t>안전</a:t>
            </a:r>
            <a:r>
              <a:rPr lang="en-US" altLang="ko-KR" sz="1200" dirty="0"/>
              <a:t>·</a:t>
            </a:r>
            <a:r>
              <a:rPr lang="ko-KR" altLang="en-US" sz="1200" dirty="0"/>
              <a:t>보건과 관련되는 새로운 지식의 습득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4. </a:t>
            </a:r>
            <a:r>
              <a:rPr lang="ko-KR" altLang="en-US" sz="1200" dirty="0"/>
              <a:t>현재 수립되어 있는 위험성 감소대책의 유효성 등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53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위험성평가 문서화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① </a:t>
            </a:r>
            <a:r>
              <a:rPr lang="ko-KR" altLang="en-US" sz="1200" dirty="0"/>
              <a:t>회사는 위험성평가 수행내용 및 결과에 대하여 문서화하여 유지하여야 한다</a:t>
            </a:r>
            <a:r>
              <a:rPr lang="en-US" altLang="ko-KR" sz="1200" dirty="0"/>
              <a:t>. </a:t>
            </a:r>
            <a:r>
              <a:rPr lang="ko-KR" altLang="en-US" sz="1200" dirty="0"/>
              <a:t>이 경우 기록에      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</a:t>
            </a:r>
            <a:r>
              <a:rPr lang="ko-KR" altLang="en-US" sz="1200" dirty="0"/>
              <a:t>포함될 사항은 다음과 같다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1. </a:t>
            </a:r>
            <a:r>
              <a:rPr lang="ko-KR" altLang="en-US" sz="1200" dirty="0"/>
              <a:t>위험성평가를 위해 사전조사 한 안전보건정보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2. </a:t>
            </a:r>
            <a:r>
              <a:rPr lang="ko-KR" altLang="en-US" sz="1200" dirty="0"/>
              <a:t>평가대상 공정의 명칭 또는 구체적인 작업내용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 err="1"/>
              <a:t>유해ㆍ위험요인의</a:t>
            </a:r>
            <a:r>
              <a:rPr lang="ko-KR" altLang="en-US" sz="1200" dirty="0"/>
              <a:t> 파악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위험성 추정 및 결정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5. </a:t>
            </a:r>
            <a:r>
              <a:rPr lang="ko-KR" altLang="en-US" sz="1200" dirty="0"/>
              <a:t>위험성 감소대책 및 실행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6. </a:t>
            </a:r>
            <a:r>
              <a:rPr lang="ko-KR" altLang="en-US" sz="1200" dirty="0"/>
              <a:t>위험성 감소대책의 실행계획 및 일정 등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7. </a:t>
            </a:r>
            <a:r>
              <a:rPr lang="ko-KR" altLang="en-US" sz="1200" dirty="0"/>
              <a:t>그 밖에 사업장에서 필요하다고 정한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② 위험성평가에 관한 자료를</a:t>
            </a:r>
            <a:r>
              <a:rPr lang="en-US" altLang="ko-KR" sz="1200" dirty="0"/>
              <a:t>3</a:t>
            </a:r>
            <a:r>
              <a:rPr lang="ko-KR" altLang="en-US" sz="1200" dirty="0"/>
              <a:t>년간 보존해야 한다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530887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807810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3/22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B6EDF0-E1B9-8A0A-0351-F5C0A1E36025}"/>
              </a:ext>
            </a:extLst>
          </p:cNvPr>
          <p:cNvSpPr txBox="1"/>
          <p:nvPr/>
        </p:nvSpPr>
        <p:spPr>
          <a:xfrm>
            <a:off x="113139" y="750238"/>
            <a:ext cx="7028596" cy="892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1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목적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이 규정은 </a:t>
            </a:r>
            <a:r>
              <a:rPr lang="en-US" altLang="ko-KR" sz="1200" dirty="0"/>
              <a:t>(</a:t>
            </a:r>
            <a:r>
              <a:rPr lang="ko-KR" altLang="en-US" sz="1200" dirty="0"/>
              <a:t>주</a:t>
            </a:r>
            <a:r>
              <a:rPr lang="en-US" altLang="ko-KR" sz="1200" dirty="0"/>
              <a:t>)</a:t>
            </a:r>
            <a:r>
              <a:rPr lang="ko-KR" altLang="en-US" sz="1200" dirty="0" err="1"/>
              <a:t>이디테크</a:t>
            </a:r>
            <a:r>
              <a:rPr lang="en-US" altLang="ko-KR" sz="1200" dirty="0"/>
              <a:t>(</a:t>
            </a:r>
            <a:r>
              <a:rPr lang="ko-KR" altLang="en-US" sz="1200" dirty="0"/>
              <a:t>이하 “</a:t>
            </a:r>
            <a:r>
              <a:rPr lang="ko-KR" altLang="en-US" sz="1200" dirty="0" err="1"/>
              <a:t>회사”라</a:t>
            </a:r>
            <a:r>
              <a:rPr lang="ko-KR" altLang="en-US" sz="1200" dirty="0"/>
              <a:t> 칭한다</a:t>
            </a:r>
            <a:r>
              <a:rPr lang="en-US" altLang="ko-KR" sz="1200" dirty="0"/>
              <a:t>)</a:t>
            </a:r>
            <a:r>
              <a:rPr lang="ko-KR" altLang="en-US" sz="1200" dirty="0"/>
              <a:t>의 중대재해 처벌 등에 관한 법률 및 산업안전보건법에 따른 안전보건활동에 관한 사항을 규정하여 안전하고 쾌적한 작업환경을 조성함으로써 구성원 및 건설현장의 안전과 보건을 </a:t>
            </a:r>
            <a:r>
              <a:rPr lang="ko-KR" altLang="en-US" sz="1200" dirty="0" err="1"/>
              <a:t>유지ㆍ증진을</a:t>
            </a:r>
            <a:r>
              <a:rPr lang="ko-KR" altLang="en-US" sz="1200" dirty="0"/>
              <a:t> 목적으로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2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적용범위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이 규정은 회사에 소속된 근로자 및 공사를 출입하는 모든 방문객에게 적용한다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회사에 적용되는 단체협약 및 취업규칙에 반하는 내용이 있는 경우는 단체협약 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또는 취업규칙으로 정한 기준에 따른다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③ </a:t>
            </a:r>
            <a:r>
              <a:rPr lang="ko-KR" altLang="en-US" sz="1200" dirty="0"/>
              <a:t>이 규정에서 정하지 아니한 사항은 산업안전보건법 및 관계법령</a:t>
            </a:r>
            <a:r>
              <a:rPr lang="en-US" altLang="ko-KR" sz="1200" dirty="0"/>
              <a:t>, </a:t>
            </a:r>
            <a:r>
              <a:rPr lang="ko-KR" altLang="en-US" sz="1200" dirty="0"/>
              <a:t>취업규칙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단체협약 등에 따른다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제</a:t>
            </a:r>
            <a:r>
              <a:rPr lang="en-US" altLang="ko-KR" sz="1200" dirty="0"/>
              <a:t>3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용의의 정의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이 규정에서 사용하는 용어의 의미는 다음과 같다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1. </a:t>
            </a:r>
            <a:r>
              <a:rPr lang="ko-KR" altLang="en-US" sz="1200" dirty="0"/>
              <a:t>근로자란 근로기준법 제</a:t>
            </a:r>
            <a:r>
              <a:rPr lang="en-US" altLang="ko-KR" sz="1200" dirty="0"/>
              <a:t>2</a:t>
            </a:r>
            <a:r>
              <a:rPr lang="ko-KR" altLang="en-US" sz="1200" dirty="0"/>
              <a:t>조 제</a:t>
            </a:r>
            <a:r>
              <a:rPr lang="en-US" altLang="ko-KR" sz="1200" dirty="0"/>
              <a:t>1</a:t>
            </a:r>
            <a:r>
              <a:rPr lang="ko-KR" altLang="en-US" sz="1200" dirty="0"/>
              <a:t>항 제</a:t>
            </a:r>
            <a:r>
              <a:rPr lang="en-US" altLang="ko-KR" sz="1200" dirty="0"/>
              <a:t>1</a:t>
            </a:r>
            <a:r>
              <a:rPr lang="ko-KR" altLang="en-US" sz="1200" dirty="0"/>
              <a:t>호에 따른 근로자를 의미한다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2. </a:t>
            </a:r>
            <a:r>
              <a:rPr lang="ko-KR" altLang="en-US" sz="1200" dirty="0"/>
              <a:t>사업장이란 회사의 본사 사무소 및 공사 현장을 </a:t>
            </a:r>
            <a:r>
              <a:rPr lang="ko-KR" altLang="en-US" sz="1200" dirty="0" err="1"/>
              <a:t>밀한다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3. </a:t>
            </a:r>
            <a:r>
              <a:rPr lang="ko-KR" altLang="en-US" sz="1200" dirty="0"/>
              <a:t>안전관리란 사고의 원인이 되는 불안전한 상태나 조건 또는 활동을 사전에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</a:t>
            </a:r>
            <a:r>
              <a:rPr lang="ko-KR" altLang="en-US" sz="1200" dirty="0"/>
              <a:t>발견하여 이를 시정 또는 제거함으로써 사고를 미연에 방지하며</a:t>
            </a:r>
            <a:r>
              <a:rPr lang="en-US" altLang="ko-KR" sz="1200" dirty="0"/>
              <a:t>, </a:t>
            </a:r>
            <a:r>
              <a:rPr lang="ko-KR" altLang="en-US" sz="1200" dirty="0"/>
              <a:t>또한 사고가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</a:t>
            </a:r>
            <a:r>
              <a:rPr lang="ko-KR" altLang="en-US" sz="1200" dirty="0"/>
              <a:t>발생한 때에는 이로 인한 피해를 극소화하기 위한 조치와 활동을 말한다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4. </a:t>
            </a:r>
            <a:r>
              <a:rPr lang="ko-KR" altLang="en-US" sz="1200" dirty="0"/>
              <a:t>보건관리란 직원의 건강유지</a:t>
            </a:r>
            <a:r>
              <a:rPr lang="en-US" altLang="ko-KR" sz="1200" dirty="0"/>
              <a:t>․</a:t>
            </a:r>
            <a:r>
              <a:rPr lang="ko-KR" altLang="en-US" sz="1200" dirty="0"/>
              <a:t>증진을 도모하고 근무의욕 고취를 위하여 직원의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</a:t>
            </a:r>
            <a:r>
              <a:rPr lang="ko-KR" altLang="en-US" sz="1200" dirty="0"/>
              <a:t>건강에 영향을 주는 저해요소를 제거하여 건전한 작업환경을 조성하는 것을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</a:t>
            </a:r>
            <a:r>
              <a:rPr lang="ko-KR" altLang="en-US" sz="1200" dirty="0"/>
              <a:t>말한다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5. </a:t>
            </a:r>
            <a:r>
              <a:rPr lang="ko-KR" altLang="en-US" sz="1200" dirty="0"/>
              <a:t>안전보건관리 인력이란 회사의 안전 및 보건 업무 담당부서에서 안전 및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</a:t>
            </a:r>
            <a:r>
              <a:rPr lang="ko-KR" altLang="en-US" sz="1200" dirty="0"/>
              <a:t>보건관리업무를 전담하여 수행하는 사람을 말한다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이 규정에서 사용하는 </a:t>
            </a:r>
            <a:r>
              <a:rPr lang="en-US" altLang="ko-KR" sz="1200" dirty="0"/>
              <a:t>  </a:t>
            </a:r>
            <a:r>
              <a:rPr lang="ko-KR" altLang="en-US" sz="1200" dirty="0"/>
              <a:t>용어의 의미는 이 규정에서 정한 것이 있는 것을 제외하고는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산업안전보건법 및 동법 시행령 및 동법 시행규칙 및 산업안전보건기준에 관한 규칙 및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중대재해처벌법 등 관련 법령에서 정하는 바에 따른다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4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안전보건경영방침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회사의 대표자는 회사에 적합한 안전보건경영 방침을 정하여야 하며</a:t>
            </a:r>
            <a:r>
              <a:rPr lang="en-US" altLang="ko-KR" sz="1200" dirty="0"/>
              <a:t>, </a:t>
            </a:r>
            <a:r>
              <a:rPr lang="ko-KR" altLang="en-US" sz="1200" dirty="0"/>
              <a:t>이 방침에는 안전보건에 관한 대표이사 의 경영방침과 목표</a:t>
            </a:r>
            <a:r>
              <a:rPr lang="en-US" altLang="ko-KR" sz="1200" dirty="0"/>
              <a:t>, </a:t>
            </a:r>
            <a:r>
              <a:rPr lang="ko-KR" altLang="en-US" sz="1200" dirty="0"/>
              <a:t>성과개선에 대한 의지 등이 제시되어야 한다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229328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875521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4/22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122830" y="750238"/>
            <a:ext cx="7132045" cy="9273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5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</a:t>
            </a:r>
            <a:r>
              <a:rPr lang="en-US" altLang="ko-KR" sz="1200" dirty="0"/>
              <a:t>․</a:t>
            </a:r>
            <a:r>
              <a:rPr lang="ko-KR" altLang="en-US" sz="1200" dirty="0"/>
              <a:t>보건업무 우선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생명과 안전을 경영의 최우선 가치로 두어야 하며</a:t>
            </a:r>
            <a:r>
              <a:rPr lang="en-US" altLang="ko-KR" sz="1200" dirty="0"/>
              <a:t>, </a:t>
            </a:r>
            <a:r>
              <a:rPr lang="ko-KR" altLang="en-US" sz="1200" dirty="0"/>
              <a:t>이를 위해 모든 작업 및 관리에 있어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안전을 제일 우선으로 하며</a:t>
            </a:r>
            <a:r>
              <a:rPr lang="en-US" altLang="ko-KR" sz="1200" dirty="0"/>
              <a:t>, </a:t>
            </a:r>
            <a:r>
              <a:rPr lang="ko-KR" altLang="en-US" sz="1200" dirty="0"/>
              <a:t>사고 방지를 위해 </a:t>
            </a:r>
            <a:r>
              <a:rPr lang="ko-KR" altLang="en-US" sz="1200" dirty="0" err="1"/>
              <a:t>인력ㆍ제도</a:t>
            </a:r>
            <a:r>
              <a:rPr lang="ko-KR" altLang="en-US" sz="1200" dirty="0"/>
              <a:t> 면에서 안전보건업무를 최우선으로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대표이사는 소속 </a:t>
            </a:r>
            <a:r>
              <a:rPr lang="ko-KR" altLang="en-US" sz="1200" dirty="0" err="1"/>
              <a:t>임직원뿐만</a:t>
            </a:r>
            <a:r>
              <a:rPr lang="ko-KR" altLang="en-US" sz="1200" dirty="0"/>
              <a:t> 아니라 회사 및 현장에 출입하는 자에 대해서도 생명과 안전을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지키기 위해 최선의 노력을 다하여야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6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재해예방 의무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① </a:t>
            </a:r>
            <a:r>
              <a:rPr lang="ko-KR" altLang="en-US" sz="1200" dirty="0"/>
              <a:t>회사는 다음 각 호의 사항을 </a:t>
            </a:r>
            <a:r>
              <a:rPr lang="en-US" altLang="ko-KR" sz="1200" dirty="0"/>
              <a:t> </a:t>
            </a:r>
            <a:r>
              <a:rPr lang="ko-KR" altLang="en-US" sz="1200" dirty="0"/>
              <a:t>이행함으로써 직원의 안전과 보건을 유지</a:t>
            </a:r>
            <a:r>
              <a:rPr lang="en-US" altLang="ko-KR" sz="1200" dirty="0"/>
              <a:t>·</a:t>
            </a:r>
            <a:r>
              <a:rPr lang="ko-KR" altLang="en-US" sz="1200" dirty="0"/>
              <a:t>증진시키기 위해 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</a:t>
            </a:r>
            <a:r>
              <a:rPr lang="ko-KR" altLang="en-US" sz="1200" dirty="0"/>
              <a:t>노력하여야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1. </a:t>
            </a:r>
            <a:r>
              <a:rPr lang="ko-KR" altLang="en-US" sz="1200" dirty="0"/>
              <a:t>이 규정에서 정하는 산업재해 예방을 위한 기준 준수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안전</a:t>
            </a:r>
            <a:r>
              <a:rPr lang="en-US" altLang="ko-KR" sz="1200" dirty="0"/>
              <a:t>·</a:t>
            </a:r>
            <a:r>
              <a:rPr lang="ko-KR" altLang="en-US" sz="1200" dirty="0"/>
              <a:t>보건에 관한 정보를 직원에게 제공 </a:t>
            </a:r>
            <a:r>
              <a:rPr lang="en-US" altLang="ko-KR" sz="1200" dirty="0"/>
              <a:t>3. </a:t>
            </a:r>
            <a:r>
              <a:rPr lang="ko-KR" altLang="en-US" sz="1200" dirty="0"/>
              <a:t>근로조건을 개선하여 적절한 작업환경을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</a:t>
            </a:r>
            <a:r>
              <a:rPr lang="ko-KR" altLang="en-US" sz="1200" dirty="0"/>
              <a:t>조성함으로써 신체적 피로와 정신적 스트레스 등으로 인한 건강장해를 예방함과 동시에 직원의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</a:t>
            </a:r>
            <a:r>
              <a:rPr lang="ko-KR" altLang="en-US" sz="1200" dirty="0"/>
              <a:t>생명을 지키고 안전과 보건을 유지 증진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② 직원은 이 규정에서 정하는 산업재해 예방을 위하여 필요한 사항을 준수하여야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③ </a:t>
            </a:r>
            <a:r>
              <a:rPr lang="ko-KR" altLang="en-US" sz="1200" dirty="0"/>
              <a:t>대표이사는 산업재해를 예방하고 안전점검과 적정한 유지관리 등을 위하여 산업안전보건법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중대재해 처벌법 등 안전 및 보건 관련 법령을 준수하여야 한다</a:t>
            </a:r>
            <a:r>
              <a:rPr lang="en-US" altLang="ko-KR" sz="1200" dirty="0"/>
              <a:t>.</a:t>
            </a:r>
            <a:r>
              <a:rPr lang="ko-KR" altLang="en-US" sz="1200" dirty="0"/>
              <a:t>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2 </a:t>
            </a:r>
            <a:r>
              <a:rPr lang="ko-KR" altLang="en-US" sz="1500" b="1" dirty="0"/>
              <a:t>장 안전</a:t>
            </a:r>
            <a:r>
              <a:rPr lang="en-US" altLang="ko-KR" sz="1500" b="1" dirty="0"/>
              <a:t>․</a:t>
            </a:r>
            <a:r>
              <a:rPr lang="ko-KR" altLang="en-US" sz="1500" b="1" dirty="0"/>
              <a:t>보건관리 조직과 직무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7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안전보건관리조직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안전보건관리업무를 효율적으로 수행하기 위하여 산업안전보건관리 체계를 구축하고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안전보건 책임자는 안전보건관리에 대한 전반적인 책임과 지휘권을 갖는다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회사는 안전보건업무를 효율적으로 수행하기 위하여 별표</a:t>
            </a:r>
            <a:r>
              <a:rPr lang="en-US" altLang="ko-KR" sz="1200" dirty="0"/>
              <a:t>1</a:t>
            </a:r>
            <a:r>
              <a:rPr lang="ko-KR" altLang="en-US" sz="1200" dirty="0"/>
              <a:t>과 같은 조직을 둔다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8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안전보건관리책임자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안전보건관리업무의 </a:t>
            </a:r>
            <a:r>
              <a:rPr lang="ko-KR" altLang="en-US" sz="1200" dirty="0" err="1"/>
              <a:t>총괄ㆍ관리를</a:t>
            </a:r>
            <a:r>
              <a:rPr lang="ko-KR" altLang="en-US" sz="1200" dirty="0"/>
              <a:t> 위하여 안전보건관리책임자</a:t>
            </a:r>
            <a:r>
              <a:rPr lang="en-US" altLang="ko-KR" sz="1200" dirty="0"/>
              <a:t>(</a:t>
            </a:r>
            <a:r>
              <a:rPr lang="ko-KR" altLang="en-US" sz="1200" dirty="0"/>
              <a:t>이하 ‘</a:t>
            </a:r>
            <a:r>
              <a:rPr lang="ko-KR" altLang="en-US" sz="1200" dirty="0" err="1"/>
              <a:t>관리책자’라</a:t>
            </a:r>
            <a:r>
              <a:rPr lang="ko-KR" altLang="en-US" sz="1200" dirty="0"/>
              <a:t> 한다</a:t>
            </a:r>
            <a:r>
              <a:rPr lang="en-US" altLang="ko-KR" sz="1200" dirty="0"/>
              <a:t>)</a:t>
            </a:r>
            <a:r>
              <a:rPr lang="ko-KR" altLang="en-US" sz="1200" dirty="0"/>
              <a:t>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두며</a:t>
            </a:r>
            <a:r>
              <a:rPr lang="en-US" altLang="ko-KR" sz="1200" dirty="0"/>
              <a:t>, </a:t>
            </a:r>
            <a:r>
              <a:rPr lang="ko-KR" altLang="en-US" sz="1200" dirty="0"/>
              <a:t>대표이사는 안전 및 보건에 관한 업무를 총괄하는 책임자를 선임한다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안전보건관리책임자는 다음 각 호의 업무를 총괄하여 관리한다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1. </a:t>
            </a:r>
            <a:r>
              <a:rPr lang="ko-KR" altLang="en-US" sz="1200" dirty="0"/>
              <a:t>산업재해 예방계획의 수립에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안전보건관리규칙의 개정에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3. </a:t>
            </a:r>
            <a:r>
              <a:rPr lang="ko-KR" altLang="en-US" sz="1200" dirty="0"/>
              <a:t>안전보건교육 및 훈련에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</a:t>
            </a:r>
            <a:r>
              <a:rPr lang="en-US" altLang="ko-KR" sz="1200" dirty="0"/>
              <a:t>4. </a:t>
            </a:r>
            <a:r>
              <a:rPr lang="ko-KR" altLang="en-US" sz="1200" dirty="0"/>
              <a:t>작업환경측정 등 작업환경의 점검 및 개선에 관한 사항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115947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6" y="9879013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5/22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61414" y="430821"/>
            <a:ext cx="7132045" cy="9481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          </a:t>
            </a:r>
            <a:r>
              <a:rPr lang="en-US" altLang="ko-KR" sz="1200" dirty="0"/>
              <a:t>5. </a:t>
            </a:r>
            <a:r>
              <a:rPr lang="ko-KR" altLang="en-US" sz="1200" dirty="0"/>
              <a:t>근로자의 건강진단 등 건강관리에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6. </a:t>
            </a:r>
            <a:r>
              <a:rPr lang="ko-KR" altLang="en-US" sz="1200" dirty="0"/>
              <a:t>산업재해의 원인 조사 및 재발 방지대책 수립에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7. </a:t>
            </a:r>
            <a:r>
              <a:rPr lang="ko-KR" altLang="en-US" sz="1200" dirty="0"/>
              <a:t>산업재해에 관한 통계의 기록 및 유지에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8. </a:t>
            </a:r>
            <a:r>
              <a:rPr lang="ko-KR" altLang="en-US" sz="1200" dirty="0"/>
              <a:t>안전장치 및 보호구 구입 시 </a:t>
            </a:r>
            <a:r>
              <a:rPr lang="ko-KR" altLang="en-US" sz="1200" dirty="0" err="1"/>
              <a:t>적격품</a:t>
            </a:r>
            <a:r>
              <a:rPr lang="ko-KR" altLang="en-US" sz="1200" dirty="0"/>
              <a:t> 여부 확인에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9. </a:t>
            </a:r>
            <a:r>
              <a:rPr lang="ko-KR" altLang="en-US" sz="1200" dirty="0"/>
              <a:t>그 밖에 근로자의 </a:t>
            </a:r>
            <a:r>
              <a:rPr lang="ko-KR" altLang="en-US" sz="1200" dirty="0" err="1"/>
              <a:t>유해ㆍ위험</a:t>
            </a:r>
            <a:r>
              <a:rPr lang="ko-KR" altLang="en-US" sz="1200" dirty="0"/>
              <a:t> 방지조치에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9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관리감독자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</a:t>
            </a:r>
            <a:r>
              <a:rPr lang="ko-KR" altLang="en-US" sz="1200" dirty="0"/>
              <a:t>관리감독자는 업무상 그 소속 직원을 지휘</a:t>
            </a:r>
            <a:r>
              <a:rPr lang="en-US" altLang="ko-KR" sz="1200" dirty="0"/>
              <a:t>, </a:t>
            </a:r>
            <a:r>
              <a:rPr lang="ko-KR" altLang="en-US" sz="1200" dirty="0"/>
              <a:t>감독하는 부서의 팀장으로 하며</a:t>
            </a:r>
            <a:r>
              <a:rPr lang="en-US" altLang="ko-KR" sz="1200" dirty="0"/>
              <a:t>, </a:t>
            </a:r>
            <a:r>
              <a:rPr lang="ko-KR" altLang="en-US" sz="1200" dirty="0"/>
              <a:t>그 업무는 다음과 각 호와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</a:t>
            </a:r>
            <a:r>
              <a:rPr lang="ko-KR" altLang="en-US" sz="1200" dirty="0"/>
              <a:t>같다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1. </a:t>
            </a:r>
            <a:r>
              <a:rPr lang="ko-KR" altLang="en-US" sz="1200" dirty="0"/>
              <a:t>사업장 내 관리감독자가 지휘</a:t>
            </a:r>
            <a:r>
              <a:rPr lang="en-US" altLang="ko-KR" sz="1200" dirty="0"/>
              <a:t>·</a:t>
            </a:r>
            <a:r>
              <a:rPr lang="ko-KR" altLang="en-US" sz="1200" dirty="0"/>
              <a:t>감독하는 작업</a:t>
            </a:r>
            <a:r>
              <a:rPr lang="en-US" altLang="ko-KR" sz="1200" dirty="0"/>
              <a:t>(</a:t>
            </a:r>
            <a:r>
              <a:rPr lang="ko-KR" altLang="en-US" sz="1200" dirty="0" err="1"/>
              <a:t>이하“해당작업”이라</a:t>
            </a:r>
            <a:r>
              <a:rPr lang="ko-KR" altLang="en-US" sz="1200" dirty="0"/>
              <a:t> 한다</a:t>
            </a:r>
            <a:r>
              <a:rPr lang="en-US" altLang="ko-KR" sz="1200" dirty="0"/>
              <a:t>)</a:t>
            </a:r>
            <a:r>
              <a:rPr lang="ko-KR" altLang="en-US" sz="1200" dirty="0"/>
              <a:t>과 관련된 기계</a:t>
            </a:r>
            <a:r>
              <a:rPr lang="en-US" altLang="ko-KR" sz="1200" dirty="0"/>
              <a:t>·</a:t>
            </a:r>
            <a:r>
              <a:rPr lang="ko-KR" altLang="en-US" sz="1200" dirty="0"/>
              <a:t>기구 또는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설비의 안전</a:t>
            </a:r>
            <a:r>
              <a:rPr lang="en-US" altLang="ko-KR" sz="1200" dirty="0"/>
              <a:t>·</a:t>
            </a:r>
            <a:r>
              <a:rPr lang="ko-KR" altLang="en-US" sz="1200" dirty="0"/>
              <a:t>보건 점검 및 이상 유무의 확인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관리감독자에게 소속된 근로자의 작업복</a:t>
            </a:r>
            <a:r>
              <a:rPr lang="en-US" altLang="ko-KR" sz="1200" dirty="0"/>
              <a:t>·</a:t>
            </a:r>
            <a:r>
              <a:rPr lang="ko-KR" altLang="en-US" sz="1200" dirty="0"/>
              <a:t>보호구 및 </a:t>
            </a:r>
            <a:r>
              <a:rPr lang="en-US" altLang="ko-KR" sz="1200" dirty="0"/>
              <a:t> </a:t>
            </a:r>
            <a:r>
              <a:rPr lang="ko-KR" altLang="en-US" sz="1200" dirty="0"/>
              <a:t>방호장치의 점검과 그 착용</a:t>
            </a:r>
            <a:r>
              <a:rPr lang="en-US" altLang="ko-KR" sz="1200" dirty="0"/>
              <a:t>·</a:t>
            </a:r>
            <a:r>
              <a:rPr lang="ko-KR" altLang="en-US" sz="1200" dirty="0"/>
              <a:t>사용에 관한 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교육</a:t>
            </a:r>
            <a:r>
              <a:rPr lang="en-US" altLang="ko-KR" sz="1200" dirty="0"/>
              <a:t>·</a:t>
            </a:r>
            <a:r>
              <a:rPr lang="ko-KR" altLang="en-US" sz="1200" dirty="0"/>
              <a:t>지도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해당 작업에서 발생한 산업재해에 관한 보고 및 이에 대한 응급조치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해당 작업의 작업장 정리</a:t>
            </a:r>
            <a:r>
              <a:rPr lang="en-US" altLang="ko-KR" sz="1200" dirty="0"/>
              <a:t>·</a:t>
            </a:r>
            <a:r>
              <a:rPr lang="ko-KR" altLang="en-US" sz="1200" dirty="0"/>
              <a:t>정돈 및 통로확보에 대한 확인</a:t>
            </a:r>
            <a:r>
              <a:rPr lang="en-US" altLang="ko-KR" sz="1200" dirty="0"/>
              <a:t>·</a:t>
            </a:r>
            <a:r>
              <a:rPr lang="ko-KR" altLang="en-US" sz="1200" dirty="0"/>
              <a:t>감독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5. </a:t>
            </a:r>
            <a:r>
              <a:rPr lang="ko-KR" altLang="en-US" sz="1200" dirty="0"/>
              <a:t>공단의 산업보건의</a:t>
            </a:r>
            <a:r>
              <a:rPr lang="en-US" altLang="ko-KR" sz="1200" dirty="0"/>
              <a:t>, </a:t>
            </a:r>
            <a:r>
              <a:rPr lang="ko-KR" altLang="en-US" sz="1200" dirty="0"/>
              <a:t>안전관리자 및 보건관리자의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조언에 대한 협조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6. </a:t>
            </a:r>
            <a:r>
              <a:rPr lang="ko-KR" altLang="en-US" sz="1200" dirty="0"/>
              <a:t>위험성평가에 기인하는 유해</a:t>
            </a:r>
            <a:r>
              <a:rPr lang="en-US" altLang="ko-KR" sz="1200" dirty="0"/>
              <a:t>·</a:t>
            </a:r>
            <a:r>
              <a:rPr lang="ko-KR" altLang="en-US" sz="1200" dirty="0"/>
              <a:t>위험요인의 파악에 대한 참여 및 개선조치의 시행에 대한 참여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7. </a:t>
            </a:r>
            <a:r>
              <a:rPr lang="ko-KR" altLang="en-US" sz="1200" dirty="0"/>
              <a:t>그 밖에 해당작업의 안전 및 보건에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제</a:t>
            </a:r>
            <a:r>
              <a:rPr lang="en-US" altLang="ko-KR" sz="1200" dirty="0"/>
              <a:t>10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안전관리자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산업안전보건법 시행령 제</a:t>
            </a:r>
            <a:r>
              <a:rPr lang="en-US" altLang="ko-KR" sz="1200" dirty="0"/>
              <a:t>16</a:t>
            </a:r>
            <a:r>
              <a:rPr lang="ko-KR" altLang="en-US" sz="1200" dirty="0"/>
              <a:t>조</a:t>
            </a:r>
            <a:r>
              <a:rPr lang="en-US" altLang="ko-KR" sz="1200" dirty="0"/>
              <a:t>(</a:t>
            </a:r>
            <a:r>
              <a:rPr lang="ko-KR" altLang="en-US" sz="1200" dirty="0"/>
              <a:t>별표</a:t>
            </a:r>
            <a:r>
              <a:rPr lang="en-US" altLang="ko-KR" sz="1200" dirty="0"/>
              <a:t>3)</a:t>
            </a:r>
            <a:r>
              <a:rPr lang="ko-KR" altLang="en-US" sz="1200" dirty="0"/>
              <a:t>의 요건에 해당되는 건설현장에 대해서는 안전에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관한 기술적인 사항에 관하여 관리책임자를 보좌하고 관리감독자와 실무</a:t>
            </a:r>
            <a:r>
              <a:rPr lang="en-US" altLang="ko-KR" sz="1200" dirty="0"/>
              <a:t>·</a:t>
            </a:r>
            <a:r>
              <a:rPr lang="ko-KR" altLang="en-US" sz="1200" dirty="0"/>
              <a:t>현장관리감독자에게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조언</a:t>
            </a:r>
            <a:r>
              <a:rPr lang="en-US" altLang="ko-KR" sz="1200" dirty="0"/>
              <a:t>·</a:t>
            </a:r>
            <a:r>
              <a:rPr lang="ko-KR" altLang="en-US" sz="1200" dirty="0"/>
              <a:t>지도를 하기 위하여 안전관리자를 둔다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안전관리자는 다음 각 호의 업무를 수행한다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1. </a:t>
            </a:r>
            <a:r>
              <a:rPr lang="ko-KR" altLang="en-US" sz="1200" dirty="0"/>
              <a:t>산업안전보건위원회에서 </a:t>
            </a:r>
            <a:r>
              <a:rPr lang="ko-KR" altLang="en-US" sz="1200" dirty="0" err="1"/>
              <a:t>심의ㆍ의결한</a:t>
            </a:r>
            <a:r>
              <a:rPr lang="ko-KR" altLang="en-US" sz="1200" dirty="0"/>
              <a:t> 업무와 안전보건관리규정 및 취업규칙에서 정한 안전업무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전반에 대한 업무계획 수립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위험성 평가에 관한 보좌 및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조언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안전인증대상기계 및 </a:t>
            </a:r>
            <a:r>
              <a:rPr lang="en-US" altLang="ko-KR" sz="1200" dirty="0"/>
              <a:t> </a:t>
            </a:r>
            <a:r>
              <a:rPr lang="ko-KR" altLang="en-US" sz="1200" dirty="0" err="1"/>
              <a:t>자율안전확인대상기계</a:t>
            </a:r>
            <a:r>
              <a:rPr lang="en-US" altLang="ko-KR" sz="1200" dirty="0"/>
              <a:t>·</a:t>
            </a:r>
            <a:r>
              <a:rPr lang="ko-KR" altLang="en-US" sz="1200" dirty="0"/>
              <a:t>기구 등 구입 시 적격품의 선정에 관한 보좌 및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지도</a:t>
            </a:r>
            <a:r>
              <a:rPr lang="en-US" altLang="ko-KR" sz="1200" dirty="0"/>
              <a:t>·</a:t>
            </a:r>
            <a:r>
              <a:rPr lang="ko-KR" altLang="en-US" sz="1200" dirty="0"/>
              <a:t>조언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안전교육계획의 </a:t>
            </a:r>
            <a:r>
              <a:rPr lang="en-US" altLang="ko-KR" sz="1200" dirty="0"/>
              <a:t> </a:t>
            </a:r>
            <a:r>
              <a:rPr lang="ko-KR" altLang="en-US" sz="1200" dirty="0"/>
              <a:t>수립 및 실시에 관한 보좌 및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지원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5. </a:t>
            </a:r>
            <a:r>
              <a:rPr lang="ko-KR" altLang="en-US" sz="1200" dirty="0"/>
              <a:t>사업장 순회점검</a:t>
            </a:r>
            <a:r>
              <a:rPr lang="en-US" altLang="ko-KR" sz="1200" dirty="0"/>
              <a:t>, </a:t>
            </a:r>
            <a:r>
              <a:rPr lang="ko-KR" altLang="en-US" sz="1200" dirty="0"/>
              <a:t>지도 및 조치의 건의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6. </a:t>
            </a:r>
            <a:r>
              <a:rPr lang="ko-KR" altLang="en-US" sz="1200" dirty="0"/>
              <a:t>산업재해 발생의 </a:t>
            </a:r>
            <a:r>
              <a:rPr lang="en-US" altLang="ko-KR" sz="1200" dirty="0"/>
              <a:t> </a:t>
            </a:r>
            <a:r>
              <a:rPr lang="ko-KR" altLang="en-US" sz="1200" dirty="0"/>
              <a:t>원인 조사 및 재발 방지를 위한 기술적 보좌 및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조언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7. </a:t>
            </a:r>
            <a:r>
              <a:rPr lang="ko-KR" altLang="en-US" sz="1200" dirty="0"/>
              <a:t>산업재해에 관한 통계의 유지</a:t>
            </a:r>
            <a:r>
              <a:rPr lang="en-US" altLang="ko-KR" sz="1200" dirty="0"/>
              <a:t>·</a:t>
            </a:r>
            <a:r>
              <a:rPr lang="ko-KR" altLang="en-US" sz="1200" dirty="0"/>
              <a:t>관리</a:t>
            </a:r>
            <a:r>
              <a:rPr lang="en-US" altLang="ko-KR" sz="1200" dirty="0"/>
              <a:t>·</a:t>
            </a:r>
            <a:r>
              <a:rPr lang="ko-KR" altLang="en-US" sz="1200" dirty="0"/>
              <a:t>분석을</a:t>
            </a:r>
            <a:r>
              <a:rPr lang="en-US" altLang="ko-KR" sz="1200" dirty="0"/>
              <a:t> </a:t>
            </a:r>
            <a:r>
              <a:rPr lang="ko-KR" altLang="en-US" sz="1200" dirty="0"/>
              <a:t>위한 보좌 및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조언</a:t>
            </a:r>
            <a:r>
              <a:rPr lang="en-US" altLang="ko-KR" sz="1200" dirty="0"/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8. </a:t>
            </a:r>
            <a:r>
              <a:rPr lang="ko-KR" altLang="en-US" sz="1200" dirty="0"/>
              <a:t>법 또는 같은 법에 따른 명령으로 정한 안전에 관한 사항의 이행에 관한 </a:t>
            </a:r>
            <a:r>
              <a:rPr lang="en-US" altLang="ko-KR" sz="1200" dirty="0"/>
              <a:t> </a:t>
            </a:r>
            <a:r>
              <a:rPr lang="ko-KR" altLang="en-US" sz="1200" dirty="0"/>
              <a:t>보좌</a:t>
            </a:r>
            <a:r>
              <a:rPr lang="en-US" altLang="ko-KR" sz="1200" dirty="0"/>
              <a:t> </a:t>
            </a:r>
            <a:r>
              <a:rPr lang="ko-KR" altLang="en-US" sz="1200" dirty="0"/>
              <a:t>및 </a:t>
            </a:r>
            <a:r>
              <a:rPr lang="ko-KR" altLang="en-US" sz="1200" dirty="0" err="1"/>
              <a:t>지도ㆍ조언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88066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6/22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0" y="967450"/>
            <a:ext cx="7132045" cy="8650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         9. </a:t>
            </a:r>
            <a:r>
              <a:rPr lang="ko-KR" altLang="en-US" sz="1200" dirty="0"/>
              <a:t>업무수행 내용의 기록</a:t>
            </a:r>
            <a:r>
              <a:rPr lang="en-US" altLang="ko-KR" sz="1200" dirty="0"/>
              <a:t>·</a:t>
            </a:r>
            <a:r>
              <a:rPr lang="ko-KR" altLang="en-US" sz="1200" dirty="0"/>
              <a:t>유지 </a:t>
            </a:r>
            <a:r>
              <a:rPr lang="en-US" altLang="ko-KR" sz="1200" dirty="0"/>
              <a:t>10. </a:t>
            </a:r>
            <a:r>
              <a:rPr lang="ko-KR" altLang="en-US" sz="1200" dirty="0"/>
              <a:t>그 밖에 안전에 관한 사항으로서 고용노동부장관이 정하는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③ 제</a:t>
            </a:r>
            <a:r>
              <a:rPr lang="en-US" altLang="ko-KR" sz="1200" dirty="0"/>
              <a:t>1</a:t>
            </a:r>
            <a:r>
              <a:rPr lang="ko-KR" altLang="en-US" sz="1200" dirty="0"/>
              <a:t>항 및 제</a:t>
            </a:r>
            <a:r>
              <a:rPr lang="en-US" altLang="ko-KR" sz="1200" dirty="0"/>
              <a:t>2</a:t>
            </a:r>
            <a:r>
              <a:rPr lang="ko-KR" altLang="en-US" sz="1200" dirty="0"/>
              <a:t>항의 원활한 직무수행을 위하여 안전관리자의 업무를 안전관리전문기관에 위탁할 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있으며</a:t>
            </a:r>
            <a:r>
              <a:rPr lang="en-US" altLang="ko-KR" sz="1200" dirty="0"/>
              <a:t>, </a:t>
            </a:r>
            <a:r>
              <a:rPr lang="ko-KR" altLang="en-US" sz="1200" dirty="0"/>
              <a:t>위탁에 따라 안전관리전문기관이 수행할 업무는 안전관리위탁계약에 따른다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제</a:t>
            </a:r>
            <a:r>
              <a:rPr lang="en-US" altLang="ko-KR" sz="1200" dirty="0"/>
              <a:t>11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보건관리자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① </a:t>
            </a:r>
            <a:r>
              <a:rPr lang="ko-KR" altLang="en-US" sz="1200" dirty="0"/>
              <a:t>회사는 산업안전보건법시행령 제</a:t>
            </a:r>
            <a:r>
              <a:rPr lang="en-US" altLang="ko-KR" sz="1200" dirty="0"/>
              <a:t>20</a:t>
            </a:r>
            <a:r>
              <a:rPr lang="ko-KR" altLang="en-US" sz="1200" dirty="0"/>
              <a:t>조 요건에 해당되는 경우 보건에 관한 기술적인 사항에 관하여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</a:t>
            </a:r>
            <a:r>
              <a:rPr lang="ko-KR" altLang="en-US" sz="1200" dirty="0"/>
              <a:t>관리책임자를 보좌하고 관리감독자와 실무</a:t>
            </a:r>
            <a:r>
              <a:rPr lang="en-US" altLang="ko-KR" sz="1200" dirty="0"/>
              <a:t>·</a:t>
            </a:r>
            <a:r>
              <a:rPr lang="ko-KR" altLang="en-US" sz="1200" dirty="0"/>
              <a:t>현장관리감독자에게 조언</a:t>
            </a:r>
            <a:r>
              <a:rPr lang="en-US" altLang="ko-KR" sz="1200" dirty="0"/>
              <a:t>·</a:t>
            </a:r>
            <a:r>
              <a:rPr lang="ko-KR" altLang="en-US" sz="1200" dirty="0"/>
              <a:t>지도를 하기 위하여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</a:t>
            </a:r>
            <a:r>
              <a:rPr lang="ko-KR" altLang="en-US" sz="1200" dirty="0"/>
              <a:t>안전관리자를 둔다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② </a:t>
            </a:r>
            <a:r>
              <a:rPr lang="ko-KR" altLang="en-US" sz="1200" dirty="0"/>
              <a:t>보건관리자는 다음 각 호의 업무를 수행한다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1. </a:t>
            </a:r>
            <a:r>
              <a:rPr lang="ko-KR" altLang="en-US" sz="1200" dirty="0"/>
              <a:t>산업안전보건위원회에서 </a:t>
            </a:r>
            <a:r>
              <a:rPr lang="ko-KR" altLang="en-US" sz="1200" dirty="0" err="1"/>
              <a:t>심의ㆍ의결한</a:t>
            </a:r>
            <a:r>
              <a:rPr lang="ko-KR" altLang="en-US" sz="1200" dirty="0"/>
              <a:t> 업무와 안전보건관리규정 및 취업규칙에서 정한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 </a:t>
            </a:r>
            <a:r>
              <a:rPr lang="ko-KR" altLang="en-US" sz="1200" dirty="0"/>
              <a:t>보건업무전반에 대한 업무계획 수립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2. </a:t>
            </a:r>
            <a:r>
              <a:rPr lang="ko-KR" altLang="en-US" sz="1200" dirty="0"/>
              <a:t>안전인증대상기계 및 </a:t>
            </a:r>
            <a:r>
              <a:rPr lang="ko-KR" altLang="en-US" sz="1200" dirty="0" err="1"/>
              <a:t>자율안전확인대상기계등</a:t>
            </a:r>
            <a:r>
              <a:rPr lang="ko-KR" altLang="en-US" sz="1200" dirty="0"/>
              <a:t> 보건과 관련된 보호구 구입시 </a:t>
            </a:r>
            <a:r>
              <a:rPr lang="ko-KR" altLang="en-US" sz="1200" dirty="0" err="1"/>
              <a:t>적격품</a:t>
            </a:r>
            <a:r>
              <a:rPr lang="ko-KR" altLang="en-US" sz="1200" dirty="0"/>
              <a:t> 선정에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</a:t>
            </a:r>
            <a:r>
              <a:rPr lang="ko-KR" altLang="en-US" sz="1200" dirty="0"/>
              <a:t>관한 보좌 및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조언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3. </a:t>
            </a:r>
            <a:r>
              <a:rPr lang="ko-KR" altLang="en-US" sz="1200" dirty="0"/>
              <a:t>위험성 평가에 관한 보좌 및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조언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물질안전보건자료의 게시 또는 비치에 관한 보좌 및 </a:t>
            </a:r>
            <a:r>
              <a:rPr lang="ko-KR" altLang="en-US" sz="1200" dirty="0" err="1"/>
              <a:t>지도ㆍ조언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5. </a:t>
            </a:r>
            <a:r>
              <a:rPr lang="ko-KR" altLang="en-US" sz="1200" dirty="0"/>
              <a:t>보건교육계획의 수립 및 실시에 관한 보좌 및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지원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6. </a:t>
            </a:r>
            <a:r>
              <a:rPr lang="ko-KR" altLang="en-US" sz="1200" dirty="0"/>
              <a:t>가벼운 부상에 대한 치료</a:t>
            </a:r>
            <a:r>
              <a:rPr lang="en-US" altLang="ko-KR" sz="1200" dirty="0"/>
              <a:t>, </a:t>
            </a:r>
            <a:r>
              <a:rPr lang="ko-KR" altLang="en-US" sz="1200" dirty="0"/>
              <a:t>응급처치가 </a:t>
            </a:r>
            <a:r>
              <a:rPr lang="en-US" altLang="ko-KR" sz="1200" dirty="0"/>
              <a:t> </a:t>
            </a:r>
            <a:r>
              <a:rPr lang="ko-KR" altLang="en-US" sz="1200" dirty="0"/>
              <a:t>필요한 사람에 대한 치료</a:t>
            </a:r>
            <a:r>
              <a:rPr lang="en-US" altLang="ko-KR" sz="1200" dirty="0"/>
              <a:t>, </a:t>
            </a:r>
            <a:r>
              <a:rPr lang="ko-KR" altLang="en-US" sz="1200" dirty="0"/>
              <a:t>부상</a:t>
            </a:r>
            <a:r>
              <a:rPr lang="en-US" altLang="ko-KR" sz="1200" dirty="0"/>
              <a:t>·</a:t>
            </a:r>
            <a:r>
              <a:rPr lang="ko-KR" altLang="en-US" sz="1200" dirty="0"/>
              <a:t>질병의 악화를 방지하기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 </a:t>
            </a:r>
            <a:r>
              <a:rPr lang="ko-KR" altLang="en-US" sz="1200" dirty="0"/>
              <a:t>위한 처치</a:t>
            </a:r>
            <a:r>
              <a:rPr lang="en-US" altLang="ko-KR" sz="1200" dirty="0"/>
              <a:t>, </a:t>
            </a:r>
            <a:r>
              <a:rPr lang="ko-KR" altLang="en-US" sz="1200" dirty="0"/>
              <a:t>건강진단 결과 발견된 질병자의 요양지도 및 관리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7. </a:t>
            </a:r>
            <a:r>
              <a:rPr lang="ko-KR" altLang="en-US" sz="1200" dirty="0"/>
              <a:t>작업장 내에서 사용되는 전체 </a:t>
            </a:r>
            <a:r>
              <a:rPr lang="en-US" altLang="ko-KR" sz="1200" dirty="0"/>
              <a:t> </a:t>
            </a:r>
            <a:r>
              <a:rPr lang="ko-KR" altLang="en-US" sz="1200" dirty="0"/>
              <a:t>환기장치 및 국소 배기장치 등에 관한 설비의 점검과 작업방법의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 </a:t>
            </a:r>
            <a:r>
              <a:rPr lang="ko-KR" altLang="en-US" sz="1200" dirty="0"/>
              <a:t>공학적 개선에 관한 보좌 및 </a:t>
            </a:r>
            <a:r>
              <a:rPr lang="ko-KR" altLang="en-US" sz="1200" dirty="0" err="1"/>
              <a:t>지도ㆍ조언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   </a:t>
            </a:r>
            <a:r>
              <a:rPr lang="en-US" altLang="ko-KR" sz="1200" dirty="0"/>
              <a:t>8. </a:t>
            </a:r>
            <a:r>
              <a:rPr lang="ko-KR" altLang="en-US" sz="1200" dirty="0"/>
              <a:t>사업장 순회점검</a:t>
            </a:r>
            <a:r>
              <a:rPr lang="en-US" altLang="ko-KR" sz="1200" dirty="0"/>
              <a:t>, </a:t>
            </a:r>
            <a:r>
              <a:rPr lang="ko-KR" altLang="en-US" sz="1200" dirty="0"/>
              <a:t>지도 및 조치의 건의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   </a:t>
            </a:r>
            <a:r>
              <a:rPr lang="en-US" altLang="ko-KR" sz="1200" dirty="0"/>
              <a:t>9. </a:t>
            </a:r>
            <a:r>
              <a:rPr lang="ko-KR" altLang="en-US" sz="1200" dirty="0"/>
              <a:t>산업재해 발생의 원인 조사 및 재발 방지를 위한 기술적 보좌 및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조언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  </a:t>
            </a:r>
            <a:r>
              <a:rPr lang="en-US" altLang="ko-KR" sz="1200" dirty="0"/>
              <a:t>10. </a:t>
            </a:r>
            <a:r>
              <a:rPr lang="ko-KR" altLang="en-US" sz="1200" dirty="0"/>
              <a:t>산업재해에 관한 통계의 유지</a:t>
            </a:r>
            <a:r>
              <a:rPr lang="en-US" altLang="ko-KR" sz="1200" dirty="0"/>
              <a:t>·</a:t>
            </a:r>
            <a:r>
              <a:rPr lang="ko-KR" altLang="en-US" sz="1200" dirty="0"/>
              <a:t>관리</a:t>
            </a:r>
            <a:r>
              <a:rPr lang="en-US" altLang="ko-KR" sz="1200" dirty="0"/>
              <a:t>·</a:t>
            </a:r>
            <a:r>
              <a:rPr lang="ko-KR" altLang="en-US" sz="1200" dirty="0"/>
              <a:t>분석을 위한 보좌 및 지도</a:t>
            </a:r>
            <a:r>
              <a:rPr lang="en-US" altLang="ko-KR" sz="1200" dirty="0"/>
              <a:t>·</a:t>
            </a:r>
            <a:r>
              <a:rPr lang="ko-KR" altLang="en-US" sz="1200" dirty="0"/>
              <a:t>조언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11. </a:t>
            </a:r>
            <a:r>
              <a:rPr lang="ko-KR" altLang="en-US" sz="1200" dirty="0"/>
              <a:t>법 또는 같은 법에 따른 명령으로 정한 보건에 관한 사항의 이행에 관한 보좌 및 </a:t>
            </a:r>
            <a:r>
              <a:rPr lang="ko-KR" altLang="en-US" sz="1200" dirty="0" err="1"/>
              <a:t>지도ㆍ조언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  </a:t>
            </a:r>
            <a:r>
              <a:rPr lang="en-US" altLang="ko-KR" sz="1200" dirty="0"/>
              <a:t>12 </a:t>
            </a:r>
            <a:r>
              <a:rPr lang="ko-KR" altLang="en-US" sz="1200" dirty="0"/>
              <a:t>업무수행 내용의 기록</a:t>
            </a:r>
            <a:r>
              <a:rPr lang="en-US" altLang="ko-KR" sz="1200" dirty="0"/>
              <a:t>·</a:t>
            </a:r>
            <a:r>
              <a:rPr lang="ko-KR" altLang="en-US" sz="1200" dirty="0"/>
              <a:t>유지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    </a:t>
            </a:r>
            <a:r>
              <a:rPr lang="en-US" altLang="ko-KR" sz="1200" dirty="0"/>
              <a:t>13. </a:t>
            </a:r>
            <a:r>
              <a:rPr lang="ko-KR" altLang="en-US" sz="1200" dirty="0"/>
              <a:t>그 밖에 보건에 관련된 작업관리 및 작업환경관리에 관한 사항으로서 고용노동부장관이 정하는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 </a:t>
            </a:r>
            <a:r>
              <a:rPr lang="ko-KR" altLang="en-US" sz="1200" dirty="0"/>
              <a:t>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③ 제</a:t>
            </a:r>
            <a:r>
              <a:rPr lang="en-US" altLang="ko-KR" sz="1200" dirty="0"/>
              <a:t>1</a:t>
            </a:r>
            <a:r>
              <a:rPr lang="ko-KR" altLang="en-US" sz="1200" dirty="0"/>
              <a:t>항 및 제</a:t>
            </a:r>
            <a:r>
              <a:rPr lang="en-US" altLang="ko-KR" sz="1200" dirty="0"/>
              <a:t>2</a:t>
            </a:r>
            <a:r>
              <a:rPr lang="ko-KR" altLang="en-US" sz="1200" dirty="0"/>
              <a:t>항의 원활한 직무수행을 위하여 보건관리자의 업무를 보건관리전문기관에 위탁할 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</a:t>
            </a:r>
            <a:r>
              <a:rPr lang="ko-KR" altLang="en-US" sz="1200" dirty="0"/>
              <a:t>있으며</a:t>
            </a:r>
            <a:r>
              <a:rPr lang="en-US" altLang="ko-KR" sz="1200" dirty="0"/>
              <a:t>, </a:t>
            </a:r>
            <a:r>
              <a:rPr lang="ko-KR" altLang="en-US" sz="1200" dirty="0"/>
              <a:t>위탁에 따라 보건관리전문기관이 수행할 업무는 보건관리위탁계약에 따른다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2664801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7/22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-1" y="750238"/>
            <a:ext cx="7132045" cy="8926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12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산업보건의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회사는 의사가 아닌 자를 보건관리자로 선임하는 경우 의사 자격을 가진 자를 위촉하여 다음의 업무를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행하게 한다</a:t>
            </a:r>
            <a:r>
              <a:rPr lang="en-US" altLang="ko-KR" sz="1200" dirty="0"/>
              <a:t>. </a:t>
            </a:r>
            <a:r>
              <a:rPr lang="ko-KR" altLang="en-US" sz="1200" dirty="0"/>
              <a:t>다만 보건관리대행기관에 보건관리자의 업무를 위탁한 경우에는 산업보건의를 두지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않는다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1. </a:t>
            </a:r>
            <a:r>
              <a:rPr lang="ko-KR" altLang="en-US" sz="1200" dirty="0"/>
              <a:t>건강진단 실시결과의 검토 및 그 결과에 따른 작업배치</a:t>
            </a:r>
            <a:r>
              <a:rPr lang="en-US" altLang="ko-KR" sz="1200" dirty="0"/>
              <a:t>, </a:t>
            </a:r>
            <a:r>
              <a:rPr lang="ko-KR" altLang="en-US" sz="1200" dirty="0"/>
              <a:t>작업전환</a:t>
            </a:r>
            <a:r>
              <a:rPr lang="en-US" altLang="ko-KR" sz="1200" dirty="0"/>
              <a:t>, </a:t>
            </a:r>
            <a:r>
              <a:rPr lang="ko-KR" altLang="en-US" sz="1200" dirty="0"/>
              <a:t>근로시간 단축 등 근로자의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</a:t>
            </a:r>
            <a:r>
              <a:rPr lang="ko-KR" altLang="en-US" sz="1200" dirty="0"/>
              <a:t>건강보호 조치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근로자의 건강장해의 원인조사와 재발방지를 위한 의학적 조치 </a:t>
            </a:r>
            <a:r>
              <a:rPr lang="en-US" altLang="ko-KR" sz="1200" dirty="0"/>
              <a:t>3. </a:t>
            </a:r>
            <a:r>
              <a:rPr lang="ko-KR" altLang="en-US" sz="1200" dirty="0"/>
              <a:t>기타 근로자의 건강유지와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증진을 위하여 필요한 의학적 조치에 관하여 노동부장관이 정하는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13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산업안전보건위원회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안전관리 운영에 노사가 참여하여 안전보건문제를 심의하기 위해 산업안전보건위원회를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근로자와 사용자 동수로 구성하되 위원은 다음 각호</a:t>
            </a:r>
            <a:r>
              <a:rPr lang="en-US" altLang="ko-KR" sz="1200" dirty="0"/>
              <a:t>1</a:t>
            </a:r>
            <a:r>
              <a:rPr lang="ko-KR" altLang="en-US" sz="1200" dirty="0"/>
              <a:t>의 자로 한다</a:t>
            </a:r>
            <a:r>
              <a:rPr lang="en-US" altLang="ko-KR" sz="1200" dirty="0"/>
              <a:t>. </a:t>
            </a:r>
            <a:r>
              <a:rPr lang="ko-KR" altLang="en-US" sz="1200" dirty="0"/>
              <a:t>다만</a:t>
            </a:r>
            <a:r>
              <a:rPr lang="en-US" altLang="ko-KR" sz="1200" dirty="0"/>
              <a:t>, </a:t>
            </a:r>
            <a:r>
              <a:rPr lang="ko-KR" altLang="en-US" sz="1200" dirty="0"/>
              <a:t>노사협의회를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산업안전보건위원회로 보는 경우에는 당해 노사협의회에 제</a:t>
            </a:r>
            <a:r>
              <a:rPr lang="en-US" altLang="ko-KR" sz="1200" dirty="0"/>
              <a:t>1</a:t>
            </a:r>
            <a:r>
              <a:rPr lang="ko-KR" altLang="en-US" sz="1200" dirty="0"/>
              <a:t>호 내지 제</a:t>
            </a:r>
            <a:r>
              <a:rPr lang="en-US" altLang="ko-KR" sz="1200" dirty="0"/>
              <a:t>3</a:t>
            </a:r>
            <a:r>
              <a:rPr lang="ko-KR" altLang="en-US" sz="1200" dirty="0"/>
              <a:t>호에 해당하는 위원이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포함되어야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관리책임자</a:t>
            </a:r>
            <a:r>
              <a:rPr lang="en-US" altLang="ko-KR" sz="1200" dirty="0"/>
              <a:t>1</a:t>
            </a:r>
            <a:r>
              <a:rPr lang="ko-KR" altLang="en-US" sz="1200" dirty="0"/>
              <a:t>인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2. </a:t>
            </a:r>
            <a:r>
              <a:rPr lang="ko-KR" altLang="en-US" sz="1200" dirty="0"/>
              <a:t>산업보건의</a:t>
            </a:r>
            <a:r>
              <a:rPr lang="en-US" altLang="ko-KR" sz="1200" dirty="0"/>
              <a:t>1</a:t>
            </a:r>
            <a:r>
              <a:rPr lang="ko-KR" altLang="en-US" sz="1200" dirty="0"/>
              <a:t>인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3. </a:t>
            </a:r>
            <a:r>
              <a:rPr lang="ko-KR" altLang="en-US" sz="1200" dirty="0"/>
              <a:t>안전관리자</a:t>
            </a:r>
            <a:r>
              <a:rPr lang="en-US" altLang="ko-KR" sz="1200" dirty="0"/>
              <a:t>(</a:t>
            </a:r>
            <a:r>
              <a:rPr lang="ko-KR" altLang="en-US" sz="1200" dirty="0"/>
              <a:t>대행기관에 대행할 경우에는 회사 담당자</a:t>
            </a:r>
            <a:r>
              <a:rPr lang="en-US" altLang="ko-KR" sz="1200" dirty="0"/>
              <a:t>), </a:t>
            </a:r>
            <a:r>
              <a:rPr lang="ko-KR" altLang="en-US" sz="1200" dirty="0"/>
              <a:t>보건관리자 </a:t>
            </a:r>
            <a:r>
              <a:rPr lang="en-US" altLang="ko-KR" sz="1200" dirty="0"/>
              <a:t>(</a:t>
            </a:r>
            <a:r>
              <a:rPr lang="ko-KR" altLang="en-US" sz="1200" dirty="0"/>
              <a:t>대행기관에 대행할 경우에는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</a:t>
            </a:r>
            <a:r>
              <a:rPr lang="ko-KR" altLang="en-US" sz="1200" dirty="0"/>
              <a:t>회사 담당자</a:t>
            </a:r>
            <a:r>
              <a:rPr lang="en-US" altLang="ko-KR" sz="1200" dirty="0"/>
              <a:t>) </a:t>
            </a:r>
            <a:r>
              <a:rPr lang="ko-KR" altLang="en-US" sz="1200" dirty="0"/>
              <a:t>또는 관리감독자 중에서 사업주가 지명하는 </a:t>
            </a:r>
            <a:r>
              <a:rPr lang="en-US" altLang="ko-KR" sz="1200" dirty="0"/>
              <a:t>3</a:t>
            </a:r>
            <a:r>
              <a:rPr lang="ko-KR" altLang="en-US" sz="1200" dirty="0"/>
              <a:t>인 이내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4. </a:t>
            </a:r>
            <a:r>
              <a:rPr lang="ko-KR" altLang="en-US" sz="1200" dirty="0"/>
              <a:t>근로자 대표</a:t>
            </a:r>
            <a:r>
              <a:rPr lang="en-US" altLang="ko-KR" sz="1200" dirty="0"/>
              <a:t>1</a:t>
            </a:r>
            <a:r>
              <a:rPr lang="ko-KR" altLang="en-US" sz="1200" dirty="0"/>
              <a:t>인 및 근로자 대표가 추천하는 근로자 </a:t>
            </a:r>
            <a:r>
              <a:rPr lang="en-US" altLang="ko-KR" sz="1200" dirty="0"/>
              <a:t>8</a:t>
            </a:r>
            <a:r>
              <a:rPr lang="ko-KR" altLang="en-US" sz="1200" dirty="0"/>
              <a:t>인 이내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</a:t>
            </a:r>
            <a:r>
              <a:rPr lang="en-US" altLang="ko-KR" sz="1200" dirty="0"/>
              <a:t>      </a:t>
            </a:r>
            <a:r>
              <a:rPr lang="ko-KR" altLang="en-US" sz="1200" dirty="0"/>
              <a:t>② 산업안전보건위원회의 위원장은 관리책임자가 된다</a:t>
            </a:r>
            <a:r>
              <a:rPr lang="en-US" altLang="ko-KR" sz="1200" dirty="0"/>
              <a:t>. </a:t>
            </a:r>
            <a:r>
              <a:rPr lang="ko-KR" altLang="en-US" sz="1200" dirty="0"/>
              <a:t>다만</a:t>
            </a:r>
            <a:r>
              <a:rPr lang="en-US" altLang="ko-KR" sz="1200" dirty="0"/>
              <a:t>, </a:t>
            </a:r>
            <a:r>
              <a:rPr lang="ko-KR" altLang="en-US" sz="1200" dirty="0"/>
              <a:t>노사협의회가 설치된 경우에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노사협의회의 의장을 위원장으로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③ </a:t>
            </a:r>
            <a:r>
              <a:rPr lang="ko-KR" altLang="en-US" sz="1200" dirty="0"/>
              <a:t>산업안전보건위원회 위원장은</a:t>
            </a:r>
            <a:r>
              <a:rPr lang="en-US" altLang="ko-KR" sz="1200" dirty="0"/>
              <a:t>3</a:t>
            </a:r>
            <a:r>
              <a:rPr lang="ko-KR" altLang="en-US" sz="1200" dirty="0"/>
              <a:t>월마다 정기회의를 개최하여야 하며</a:t>
            </a:r>
            <a:r>
              <a:rPr lang="en-US" altLang="ko-KR" sz="1200" dirty="0"/>
              <a:t>, </a:t>
            </a:r>
            <a:r>
              <a:rPr lang="ko-KR" altLang="en-US" sz="1200" dirty="0"/>
              <a:t>필요하다고 인정할 때는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임시회의를 개최할 수 있다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④ </a:t>
            </a:r>
            <a:r>
              <a:rPr lang="ko-KR" altLang="en-US" sz="1200" dirty="0"/>
              <a:t>산업안전보건위원회 위원장은 게시판에 게시</a:t>
            </a:r>
            <a:r>
              <a:rPr lang="en-US" altLang="ko-KR" sz="1200" dirty="0"/>
              <a:t>, </a:t>
            </a:r>
            <a:r>
              <a:rPr lang="ko-KR" altLang="en-US" sz="1200" dirty="0"/>
              <a:t>사보에 게재</a:t>
            </a:r>
            <a:r>
              <a:rPr lang="en-US" altLang="ko-KR" sz="1200" dirty="0"/>
              <a:t>, </a:t>
            </a:r>
            <a:r>
              <a:rPr lang="ko-KR" altLang="en-US" sz="1200" dirty="0"/>
              <a:t>자체 정례조회시 집합교육 등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근로자들이 알 수 있는 방법으로 회의결과를 근로자에게 알려야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⑤ </a:t>
            </a:r>
            <a:r>
              <a:rPr lang="ko-KR" altLang="en-US" sz="1200" dirty="0"/>
              <a:t>산업안전보건위원회의 중요 심의사항은 다음 각 호와 같다</a:t>
            </a:r>
            <a:r>
              <a:rPr lang="en-US" altLang="ko-KR" sz="1200" dirty="0"/>
              <a:t>. 1. </a:t>
            </a:r>
            <a:r>
              <a:rPr lang="ko-KR" altLang="en-US" sz="1200" dirty="0"/>
              <a:t>사업장의 산업재해 예방계획의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/>
              <a:t>수립에 관한 사항 </a:t>
            </a:r>
            <a:r>
              <a:rPr lang="en-US" altLang="ko-KR" sz="1200" dirty="0"/>
              <a:t>2. </a:t>
            </a:r>
            <a:r>
              <a:rPr lang="ko-KR" altLang="en-US" sz="1200" dirty="0"/>
              <a:t>안전보건관계자 및 근로자에 의해 상정된 안전 및 보건에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시설</a:t>
            </a:r>
            <a:r>
              <a:rPr lang="en-US" altLang="ko-KR" sz="1200" dirty="0"/>
              <a:t>·</a:t>
            </a:r>
            <a:r>
              <a:rPr lang="ko-KR" altLang="en-US" sz="1200" dirty="0"/>
              <a:t>설비 등의 보수 유지에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4. </a:t>
            </a:r>
            <a:r>
              <a:rPr lang="ko-KR" altLang="en-US" sz="1200" dirty="0"/>
              <a:t>안전보건관리 시행세칙</a:t>
            </a:r>
            <a:r>
              <a:rPr lang="en-US" altLang="ko-KR" sz="1200" dirty="0"/>
              <a:t>, </a:t>
            </a:r>
            <a:r>
              <a:rPr lang="ko-KR" altLang="en-US" sz="1200" dirty="0"/>
              <a:t>각종 안전</a:t>
            </a:r>
            <a:r>
              <a:rPr lang="en-US" altLang="ko-KR" sz="1200" dirty="0"/>
              <a:t>·</a:t>
            </a:r>
            <a:r>
              <a:rPr lang="ko-KR" altLang="en-US" sz="1200" dirty="0"/>
              <a:t>보건기준 및 수칙의 작성</a:t>
            </a:r>
            <a:r>
              <a:rPr lang="en-US" altLang="ko-KR" sz="1200" dirty="0"/>
              <a:t>·</a:t>
            </a:r>
            <a:r>
              <a:rPr lang="ko-KR" altLang="en-US" sz="1200" dirty="0"/>
              <a:t>보완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</a:t>
            </a:r>
            <a:r>
              <a:rPr lang="en-US" altLang="ko-KR" sz="1200" dirty="0"/>
              <a:t>5. </a:t>
            </a:r>
            <a:r>
              <a:rPr lang="ko-KR" altLang="en-US" sz="1200" dirty="0"/>
              <a:t>안전</a:t>
            </a:r>
            <a:r>
              <a:rPr lang="en-US" altLang="ko-KR" sz="1200" dirty="0"/>
              <a:t>·</a:t>
            </a:r>
            <a:r>
              <a:rPr lang="ko-KR" altLang="en-US" sz="1200" dirty="0"/>
              <a:t>보건관리 예산 편성 및 집행 </a:t>
            </a:r>
            <a:r>
              <a:rPr lang="en-US" altLang="ko-KR" sz="1200" dirty="0"/>
              <a:t>6. </a:t>
            </a:r>
            <a:r>
              <a:rPr lang="ko-KR" altLang="en-US" sz="1200" dirty="0"/>
              <a:t>그 밖에 안전</a:t>
            </a:r>
            <a:r>
              <a:rPr lang="en-US" altLang="ko-KR" sz="1200" dirty="0"/>
              <a:t>·</a:t>
            </a:r>
            <a:r>
              <a:rPr lang="ko-KR" altLang="en-US" sz="1200" dirty="0"/>
              <a:t>보건에 관한 사항으로 위원장 및 위원이 부의하는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안건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1479661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6" y="9669431"/>
            <a:ext cx="3343540" cy="63063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8/22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61414" y="662412"/>
            <a:ext cx="7132045" cy="9343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14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회의결과 주지 등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위원장은 위원회의 회의결과를 다음 각 호의 방법으로 전 근로자에게 알려주어야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1. </a:t>
            </a:r>
            <a:r>
              <a:rPr lang="ko-KR" altLang="en-US" sz="1200" dirty="0"/>
              <a:t>사업장 내 게시판에 부착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자체 정례 조회 시 집합 교육에 의한 방법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3. </a:t>
            </a:r>
            <a:r>
              <a:rPr lang="ko-KR" altLang="en-US" sz="1200" dirty="0"/>
              <a:t>그 밖의 방법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3 </a:t>
            </a:r>
            <a:r>
              <a:rPr lang="ko-KR" altLang="en-US" sz="1500" b="1" dirty="0"/>
              <a:t>장 안전</a:t>
            </a:r>
            <a:r>
              <a:rPr lang="en-US" altLang="ko-KR" sz="1500" b="1" dirty="0"/>
              <a:t>․</a:t>
            </a:r>
            <a:r>
              <a:rPr lang="ko-KR" altLang="en-US" sz="1500" b="1" dirty="0"/>
              <a:t>보건교육 </a:t>
            </a:r>
            <a:endParaRPr lang="en-US" altLang="ko-KR" sz="1500" b="1" dirty="0"/>
          </a:p>
          <a:p>
            <a:pPr algn="ctr">
              <a:lnSpc>
                <a:spcPct val="150000"/>
              </a:lnSpc>
            </a:pPr>
            <a:endParaRPr lang="en-US" altLang="ko-KR" sz="1500" b="1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15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교육의 구분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안전보건교육은 사업 내 안전보건교육과 안전보건관리책임자 등에 대한 교육으로 구분하여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실시한다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사업 내 안전보건교육은 공사 책임하에 실시하는 교육으로 교육대상에 따라 근로자 정기교육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</a:t>
            </a:r>
            <a:r>
              <a:rPr lang="ko-KR" altLang="en-US" sz="1200" dirty="0" err="1"/>
              <a:t>채용시</a:t>
            </a:r>
            <a:r>
              <a:rPr lang="ko-KR" altLang="en-US" sz="1200" dirty="0"/>
              <a:t> 교육</a:t>
            </a:r>
            <a:r>
              <a:rPr lang="en-US" altLang="ko-KR" sz="1200" dirty="0"/>
              <a:t>, </a:t>
            </a:r>
            <a:r>
              <a:rPr lang="ko-KR" altLang="en-US" sz="1200" dirty="0"/>
              <a:t>작업내용 변경 시 교육</a:t>
            </a:r>
            <a:r>
              <a:rPr lang="en-US" altLang="ko-KR" sz="1200" dirty="0"/>
              <a:t>, </a:t>
            </a:r>
            <a:r>
              <a:rPr lang="ko-KR" altLang="en-US" sz="1200" dirty="0"/>
              <a:t>특별안전보건교육 등으로 구분한다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16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교육계획 수립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</a:t>
            </a:r>
            <a:r>
              <a:rPr lang="ko-KR" altLang="en-US" sz="1200" dirty="0"/>
              <a:t>안전보건관리자는 매년</a:t>
            </a:r>
            <a:r>
              <a:rPr lang="en-US" altLang="ko-KR" sz="1200" dirty="0"/>
              <a:t>1</a:t>
            </a:r>
            <a:r>
              <a:rPr lang="ko-KR" altLang="en-US" sz="1200" dirty="0"/>
              <a:t>월 중에 해당 연도의 연간 안전보건교육 계획을 작성하고 사장 결재를 득한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후 시행하여야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17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교육의 권리와 의무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전 근로자는 해당 직위와 직책에 따른 안전보건교육을 받아야 하며</a:t>
            </a:r>
            <a:r>
              <a:rPr lang="en-US" altLang="ko-KR" sz="1200" dirty="0"/>
              <a:t>, </a:t>
            </a:r>
            <a:r>
              <a:rPr lang="ko-KR" altLang="en-US" sz="1200" dirty="0"/>
              <a:t>특히 안전보건관리책임자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관리감독자</a:t>
            </a:r>
            <a:r>
              <a:rPr lang="en-US" altLang="ko-KR" sz="1200" dirty="0"/>
              <a:t>, </a:t>
            </a:r>
            <a:r>
              <a:rPr lang="ko-KR" altLang="en-US" sz="1200" dirty="0"/>
              <a:t>안전관리자</a:t>
            </a:r>
            <a:r>
              <a:rPr lang="en-US" altLang="ko-KR" sz="1200" dirty="0"/>
              <a:t>, </a:t>
            </a:r>
            <a:r>
              <a:rPr lang="ko-KR" altLang="en-US" sz="1200" dirty="0"/>
              <a:t>보건관리자는 법정 교육을 정기적으로 받을 의무와 권리가 있다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제</a:t>
            </a:r>
            <a:r>
              <a:rPr lang="en-US" altLang="ko-KR" sz="1200" dirty="0"/>
              <a:t>18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정기교육</a:t>
            </a:r>
            <a:r>
              <a:rPr lang="en-US" altLang="ko-KR" sz="12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관리감독자를 제외한 모든 직원에게 분기당 사무직</a:t>
            </a:r>
            <a:r>
              <a:rPr lang="en-US" altLang="ko-KR" sz="1200" dirty="0"/>
              <a:t>3</a:t>
            </a:r>
            <a:r>
              <a:rPr lang="ko-KR" altLang="en-US" sz="1200" dirty="0"/>
              <a:t>시간 이상</a:t>
            </a:r>
            <a:r>
              <a:rPr lang="en-US" altLang="ko-KR" sz="1200" dirty="0"/>
              <a:t>, </a:t>
            </a:r>
            <a:r>
              <a:rPr lang="ko-KR" altLang="en-US" sz="1200" dirty="0"/>
              <a:t>비사무직</a:t>
            </a:r>
            <a:r>
              <a:rPr lang="en-US" altLang="ko-KR" sz="1200" dirty="0"/>
              <a:t>6</a:t>
            </a:r>
            <a:r>
              <a:rPr lang="ko-KR" altLang="en-US" sz="1200" dirty="0"/>
              <a:t>시간 이상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안전보건 법정 의무교육을 실시한다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직원 정기교육 내용은 다음 각 호와 같다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1. </a:t>
            </a:r>
            <a:r>
              <a:rPr lang="ko-KR" altLang="en-US" sz="1200" dirty="0"/>
              <a:t>산업안전 및 사고 예방에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산업보건 및 직업병 예방에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건강증진 및 질병 예방에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유해</a:t>
            </a:r>
            <a:r>
              <a:rPr lang="en-US" altLang="ko-KR" sz="1200" dirty="0"/>
              <a:t>·</a:t>
            </a:r>
            <a:r>
              <a:rPr lang="ko-KR" altLang="en-US" sz="1200" dirty="0"/>
              <a:t>위험 작업환경 관리에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5. </a:t>
            </a:r>
            <a:r>
              <a:rPr lang="ko-KR" altLang="en-US" sz="1200" dirty="0"/>
              <a:t>산업안전보건법령 및 산업재해보상보험 제도에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6. </a:t>
            </a:r>
            <a:r>
              <a:rPr lang="ko-KR" altLang="en-US" sz="1200" dirty="0"/>
              <a:t>직무스트레스 예방 및 관리에 관한 사항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1872720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94252" y="975319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9/22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61414" y="750238"/>
            <a:ext cx="7132045" cy="892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      7. </a:t>
            </a:r>
            <a:r>
              <a:rPr lang="ko-KR" altLang="en-US" sz="1200" dirty="0"/>
              <a:t>직장 내 괴롭힘</a:t>
            </a:r>
            <a:r>
              <a:rPr lang="en-US" altLang="ko-KR" sz="1200" dirty="0"/>
              <a:t>, </a:t>
            </a:r>
            <a:r>
              <a:rPr lang="ko-KR" altLang="en-US" sz="1200" dirty="0"/>
              <a:t>고객의 폭언 등으로 인한 건강장해 예방 및 관리에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19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/>
              <a:t>관리감독자의 정기교육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① </a:t>
            </a:r>
            <a:r>
              <a:rPr lang="ko-KR" altLang="en-US" sz="1200" dirty="0"/>
              <a:t>회사는 관리감독자에게 연간</a:t>
            </a:r>
            <a:r>
              <a:rPr lang="en-US" altLang="ko-KR" sz="1200" dirty="0"/>
              <a:t>16</a:t>
            </a:r>
            <a:r>
              <a:rPr lang="ko-KR" altLang="en-US" sz="1200" dirty="0"/>
              <a:t>시간 이상의 관리감독자 정기교육을 실시한다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② </a:t>
            </a:r>
            <a:r>
              <a:rPr lang="ko-KR" altLang="en-US" sz="1200" dirty="0"/>
              <a:t>관리감독자 정기교육 내용은 다음 각 호와 같다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1. </a:t>
            </a:r>
            <a:r>
              <a:rPr lang="ko-KR" altLang="en-US" sz="1200" dirty="0"/>
              <a:t>산업안전 및 사고 예방에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산업보건 및 직업병 예방에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3. </a:t>
            </a:r>
            <a:r>
              <a:rPr lang="ko-KR" altLang="en-US" sz="1200" dirty="0"/>
              <a:t>유해</a:t>
            </a:r>
            <a:r>
              <a:rPr lang="en-US" altLang="ko-KR" sz="1200" dirty="0"/>
              <a:t>·</a:t>
            </a:r>
            <a:r>
              <a:rPr lang="ko-KR" altLang="en-US" sz="1200" dirty="0"/>
              <a:t>위험 작업환경 관리에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4. </a:t>
            </a:r>
            <a:r>
              <a:rPr lang="ko-KR" altLang="en-US" sz="1200" dirty="0"/>
              <a:t>산업안전보건법령 및 산업재해보상보험 제도에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5. </a:t>
            </a:r>
            <a:r>
              <a:rPr lang="ko-KR" altLang="en-US" sz="1200" dirty="0"/>
              <a:t>직무스트레스 예방 및 관리에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6. </a:t>
            </a:r>
            <a:r>
              <a:rPr lang="ko-KR" altLang="en-US" sz="1200" dirty="0"/>
              <a:t>직장 내 괴롭힘</a:t>
            </a:r>
            <a:r>
              <a:rPr lang="en-US" altLang="ko-KR" sz="1200" dirty="0"/>
              <a:t>, </a:t>
            </a:r>
            <a:r>
              <a:rPr lang="ko-KR" altLang="en-US" sz="1200" dirty="0"/>
              <a:t>고객의 폭언 등으로 인한 건강장해 예방 및 관리에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7. </a:t>
            </a:r>
            <a:r>
              <a:rPr lang="ko-KR" altLang="en-US" sz="1200" dirty="0"/>
              <a:t>작업공정의 유해</a:t>
            </a:r>
            <a:r>
              <a:rPr lang="en-US" altLang="ko-KR" sz="1200" dirty="0"/>
              <a:t>·</a:t>
            </a:r>
            <a:r>
              <a:rPr lang="ko-KR" altLang="en-US" sz="1200" dirty="0"/>
              <a:t>위험과 재해 예방대책에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8. </a:t>
            </a:r>
            <a:r>
              <a:rPr lang="ko-KR" altLang="en-US" sz="1200" dirty="0"/>
              <a:t>표준안전 작업방법 및 지도 요령에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9. </a:t>
            </a:r>
            <a:r>
              <a:rPr lang="ko-KR" altLang="en-US" sz="1200" dirty="0"/>
              <a:t>관리감독자의 역할과 임무에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</a:t>
            </a:r>
            <a:r>
              <a:rPr lang="ko-KR" altLang="en-US" sz="1200" dirty="0"/>
              <a:t> </a:t>
            </a:r>
            <a:r>
              <a:rPr lang="en-US" altLang="ko-KR" sz="1200" dirty="0"/>
              <a:t>10. </a:t>
            </a:r>
            <a:r>
              <a:rPr lang="ko-KR" altLang="en-US" sz="1200" dirty="0"/>
              <a:t>안전보건교육 능력 배양에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</a:t>
            </a:r>
            <a:r>
              <a:rPr lang="en-US" altLang="ko-KR" sz="1200" dirty="0"/>
              <a:t>20</a:t>
            </a:r>
            <a:r>
              <a:rPr lang="ko-KR" altLang="en-US" sz="1200" dirty="0"/>
              <a:t>조 </a:t>
            </a:r>
            <a:r>
              <a:rPr lang="en-US" altLang="ko-KR" sz="1200" dirty="0"/>
              <a:t>(</a:t>
            </a:r>
            <a:r>
              <a:rPr lang="ko-KR" altLang="en-US" sz="1200" dirty="0" err="1"/>
              <a:t>채용시</a:t>
            </a:r>
            <a:r>
              <a:rPr lang="ko-KR" altLang="en-US" sz="1200" dirty="0"/>
              <a:t> 교육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① </a:t>
            </a:r>
            <a:r>
              <a:rPr lang="ko-KR" altLang="en-US" sz="1200" dirty="0"/>
              <a:t>회사는 일용직을 제외한 신규 채용 근로자에게 </a:t>
            </a:r>
            <a:r>
              <a:rPr lang="en-US" altLang="ko-KR" sz="1200" dirty="0"/>
              <a:t>8</a:t>
            </a:r>
            <a:r>
              <a:rPr lang="ko-KR" altLang="en-US" sz="1200" dirty="0"/>
              <a:t>시간 이상의 안전보건교육을 실시한다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② </a:t>
            </a:r>
            <a:r>
              <a:rPr lang="ko-KR" altLang="en-US" sz="1200" dirty="0"/>
              <a:t>회사는 일용직 근로자에 대하여 </a:t>
            </a:r>
            <a:r>
              <a:rPr lang="en-US" altLang="ko-KR" sz="1200" dirty="0"/>
              <a:t>1</a:t>
            </a:r>
            <a:r>
              <a:rPr lang="ko-KR" altLang="en-US" sz="1200" dirty="0"/>
              <a:t>시간 이상의 교육을 안전보건교육을 실시한다</a:t>
            </a:r>
            <a:r>
              <a:rPr lang="en-US" altLang="ko-KR" sz="1200" dirty="0"/>
              <a:t>. </a:t>
            </a:r>
            <a:r>
              <a:rPr lang="ko-KR" altLang="en-US" sz="1200" dirty="0"/>
              <a:t>다만</a:t>
            </a:r>
            <a:r>
              <a:rPr lang="en-US" altLang="ko-KR" sz="12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</a:t>
            </a:r>
            <a:r>
              <a:rPr lang="ko-KR" altLang="en-US" sz="1200" dirty="0"/>
              <a:t>산업안전보건법에 따른 건설업 기초안전보건교육을 이수한 경우에는 그러하지 아니한다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③ </a:t>
            </a:r>
            <a:r>
              <a:rPr lang="ko-KR" altLang="en-US" sz="1200" dirty="0"/>
              <a:t>채용 시 교육 내용은 다음 각호와 같다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1. </a:t>
            </a:r>
            <a:r>
              <a:rPr lang="ko-KR" altLang="en-US" sz="1200" dirty="0"/>
              <a:t>산업안전 및 사고 예방에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2. </a:t>
            </a:r>
            <a:r>
              <a:rPr lang="ko-KR" altLang="en-US" sz="1200" dirty="0"/>
              <a:t>산업보건 및 직업병 예방에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3. </a:t>
            </a:r>
            <a:r>
              <a:rPr lang="ko-KR" altLang="en-US" sz="1200" dirty="0"/>
              <a:t>산업안전보건법령 및 산업재해보상보험 제도에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4. </a:t>
            </a:r>
            <a:r>
              <a:rPr lang="ko-KR" altLang="en-US" sz="1200" dirty="0"/>
              <a:t>직무스트레스 예방 및 관리에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5. </a:t>
            </a:r>
            <a:r>
              <a:rPr lang="ko-KR" altLang="en-US" sz="1200" dirty="0"/>
              <a:t>직장 내 괴롭힘</a:t>
            </a:r>
            <a:r>
              <a:rPr lang="en-US" altLang="ko-KR" sz="1200" dirty="0"/>
              <a:t>, </a:t>
            </a:r>
            <a:r>
              <a:rPr lang="ko-KR" altLang="en-US" sz="1200" dirty="0"/>
              <a:t>고객의 폭언 등으로 인한 건강장해 예방 및 관리에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6. </a:t>
            </a:r>
            <a:r>
              <a:rPr lang="ko-KR" altLang="en-US" sz="1200" dirty="0"/>
              <a:t>기계</a:t>
            </a:r>
            <a:r>
              <a:rPr lang="en-US" altLang="ko-KR" sz="1200" dirty="0"/>
              <a:t>·</a:t>
            </a:r>
            <a:r>
              <a:rPr lang="ko-KR" altLang="en-US" sz="1200" dirty="0"/>
              <a:t>기구의 위험성과 작업의 순서 및 동선에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7. </a:t>
            </a:r>
            <a:r>
              <a:rPr lang="ko-KR" altLang="en-US" sz="1200" dirty="0"/>
              <a:t>작업 개시 전 점검에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</a:t>
            </a:r>
            <a:r>
              <a:rPr lang="ko-KR" altLang="en-US" sz="1200" dirty="0"/>
              <a:t> </a:t>
            </a:r>
            <a:r>
              <a:rPr lang="en-US" altLang="ko-KR" sz="1200" dirty="0"/>
              <a:t>8. </a:t>
            </a:r>
            <a:r>
              <a:rPr lang="ko-KR" altLang="en-US" sz="1200" dirty="0"/>
              <a:t>정리정돈 및 청소에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9. </a:t>
            </a:r>
            <a:r>
              <a:rPr lang="ko-KR" altLang="en-US" sz="1200" dirty="0"/>
              <a:t>사고 발생 시 긴급조치에 관한 사항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10. </a:t>
            </a:r>
            <a:r>
              <a:rPr lang="ko-KR" altLang="en-US" sz="1200" dirty="0"/>
              <a:t>물질안전보건자료에 관한 사항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3778504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479</TotalTime>
  <Words>6644</Words>
  <Application>Microsoft Office PowerPoint</Application>
  <PresentationFormat>사용자 지정</PresentationFormat>
  <Paragraphs>685</Paragraphs>
  <Slides>22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Enc</dc:creator>
  <cp:lastModifiedBy>Enc</cp:lastModifiedBy>
  <cp:revision>9</cp:revision>
  <cp:lastPrinted>2025-09-03T05:54:00Z</cp:lastPrinted>
  <dcterms:created xsi:type="dcterms:W3CDTF">2025-08-29T04:12:04Z</dcterms:created>
  <dcterms:modified xsi:type="dcterms:W3CDTF">2025-09-03T05:54:32Z</dcterms:modified>
</cp:coreProperties>
</file>