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2784" y="-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5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9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93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50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4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51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6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6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DB8A-431D-4043-9DF3-55BFDEB65620}" type="datetimeFigureOut">
              <a:rPr lang="ko-KR" altLang="en-US" smtClean="0"/>
              <a:t>2025-08-29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0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d-0089@daum.n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602171"/>
              </p:ext>
            </p:extLst>
          </p:nvPr>
        </p:nvGraphicFramePr>
        <p:xfrm>
          <a:off x="219652" y="722658"/>
          <a:ext cx="2972330" cy="127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05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문서관리번호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EDTECH-</a:t>
                      </a:r>
                      <a:r>
                        <a:rPr lang="ko-KR" altLang="en-US" dirty="0"/>
                        <a:t>인사</a:t>
                      </a:r>
                      <a:r>
                        <a:rPr lang="en-US" altLang="ko-KR" dirty="0"/>
                        <a:t>-A01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최초작성일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2024.03.01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최종수정일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2024.04.01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관리담당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인사총무팀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53" y="487627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2001448" y="7500865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2024.03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2001448" y="2378148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㈜</a:t>
            </a:r>
            <a:r>
              <a:rPr lang="ko-KR" altLang="en-US" sz="2000" dirty="0" err="1">
                <a:solidFill>
                  <a:schemeClr val="tx1"/>
                </a:solidFill>
              </a:rPr>
              <a:t>이디테크</a:t>
            </a:r>
            <a:r>
              <a:rPr lang="ko-KR" altLang="en-US" sz="2000" dirty="0">
                <a:solidFill>
                  <a:schemeClr val="tx1"/>
                </a:solidFill>
              </a:rPr>
              <a:t> 인권헌장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2001448" y="951946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186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20CA4E-BDFE-2CFF-2EAE-4930FFB6C64A}"/>
              </a:ext>
            </a:extLst>
          </p:cNvPr>
          <p:cNvSpPr txBox="1"/>
          <p:nvPr/>
        </p:nvSpPr>
        <p:spPr>
          <a:xfrm>
            <a:off x="139958" y="952810"/>
            <a:ext cx="6974958" cy="2334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500" dirty="0"/>
              <a:t>목 차 </a:t>
            </a:r>
            <a:endParaRPr lang="en-US" altLang="ko-KR" sz="1500" dirty="0"/>
          </a:p>
          <a:p>
            <a:endParaRPr lang="en-US" altLang="ko-KR" sz="1500" dirty="0"/>
          </a:p>
          <a:p>
            <a:pPr>
              <a:lnSpc>
                <a:spcPct val="200000"/>
              </a:lnSpc>
            </a:pPr>
            <a:r>
              <a:rPr lang="en-US" altLang="ko-KR" sz="1500" dirty="0"/>
              <a:t>1.</a:t>
            </a:r>
            <a:r>
              <a:rPr lang="ko-KR" altLang="en-US" sz="1500" dirty="0"/>
              <a:t>개요 </a:t>
            </a:r>
            <a:r>
              <a:rPr lang="en-US" altLang="ko-KR" sz="1500" dirty="0"/>
              <a:t>............................................................................................................................. 3 2.</a:t>
            </a:r>
            <a:r>
              <a:rPr lang="ko-KR" altLang="en-US" sz="1500" dirty="0"/>
              <a:t>기본원칙 </a:t>
            </a:r>
            <a:r>
              <a:rPr lang="en-US" altLang="ko-KR" sz="1500" dirty="0"/>
              <a:t>..................................................................................................................... 3 3. </a:t>
            </a:r>
            <a:r>
              <a:rPr lang="ko-KR" altLang="en-US" sz="1500" dirty="0"/>
              <a:t>시스템 구축 </a:t>
            </a:r>
            <a:r>
              <a:rPr lang="en-US" altLang="ko-KR" sz="1500" dirty="0"/>
              <a:t>................................................................................................................ 6 4. </a:t>
            </a:r>
            <a:r>
              <a:rPr lang="ko-KR" altLang="en-US" sz="1500" dirty="0"/>
              <a:t>부록 </a:t>
            </a:r>
            <a:r>
              <a:rPr lang="en-US" altLang="ko-KR" sz="1500" dirty="0"/>
              <a:t>……………………….....................................................................................................7</a:t>
            </a:r>
            <a:endParaRPr lang="ko-KR" altLang="en-US" sz="1500" dirty="0"/>
          </a:p>
        </p:txBody>
      </p:sp>
    </p:spTree>
    <p:extLst>
      <p:ext uri="{BB962C8B-B14F-4D97-AF65-F5344CB8AC3E}">
        <p14:creationId xmlns:p14="http://schemas.microsoft.com/office/powerpoint/2010/main" val="351069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3/7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E54CFC-48C6-CE91-30A8-65BD1B88DF21}"/>
              </a:ext>
            </a:extLst>
          </p:cNvPr>
          <p:cNvSpPr txBox="1"/>
          <p:nvPr/>
        </p:nvSpPr>
        <p:spPr>
          <a:xfrm>
            <a:off x="139958" y="866091"/>
            <a:ext cx="7114917" cy="2460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sz="1300" b="1" dirty="0"/>
              <a:t>개요</a:t>
            </a:r>
            <a:r>
              <a:rPr lang="ko-KR" altLang="en-US" sz="1300" dirty="0"/>
              <a:t>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가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인권헌장 제정목적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인권경영을 적극적으로 이행함과 동시에 사업 운영에 따른 인권침해를 예방하고 </a:t>
            </a:r>
            <a:r>
              <a:rPr lang="ko-KR" altLang="en-US" sz="1300" dirty="0" err="1"/>
              <a:t>관련리스크를</a:t>
            </a:r>
            <a:r>
              <a:rPr lang="ko-KR" altLang="en-US" sz="1300" dirty="0"/>
              <a:t> 완화하기 위해 본 인권헌장을 선언한다</a:t>
            </a:r>
            <a:r>
              <a:rPr lang="en-US" altLang="ko-KR" sz="1300" dirty="0"/>
              <a:t>. </a:t>
            </a:r>
            <a:r>
              <a:rPr lang="ko-KR" altLang="en-US" sz="1300" dirty="0"/>
              <a:t>기업활동이 인권에 미치는 부정적 영향을 파악하고 이를 </a:t>
            </a:r>
            <a:r>
              <a:rPr lang="ko-KR" altLang="en-US" sz="1300" dirty="0" err="1"/>
              <a:t>방지∙완화하기</a:t>
            </a:r>
            <a:r>
              <a:rPr lang="ko-KR" altLang="en-US" sz="1300" dirty="0"/>
              <a:t> 위해 노력하며</a:t>
            </a:r>
            <a:r>
              <a:rPr lang="en-US" altLang="ko-KR" sz="1300" dirty="0"/>
              <a:t>, </a:t>
            </a:r>
            <a:r>
              <a:rPr lang="ko-KR" altLang="en-US" sz="1300" dirty="0"/>
              <a:t>발생한 인권 피해 영향을 최소화하기 위한 구제 절차를 마련한다</a:t>
            </a:r>
            <a:r>
              <a:rPr lang="en-US" altLang="ko-KR" sz="1300" dirty="0"/>
              <a:t>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1CD811-B8B1-EAFC-5E71-9C31C36E2D16}"/>
              </a:ext>
            </a:extLst>
          </p:cNvPr>
          <p:cNvSpPr txBox="1"/>
          <p:nvPr/>
        </p:nvSpPr>
        <p:spPr>
          <a:xfrm>
            <a:off x="139957" y="3560362"/>
            <a:ext cx="6974959" cy="5992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500" b="1" dirty="0"/>
              <a:t>2. </a:t>
            </a:r>
            <a:r>
              <a:rPr lang="ko-KR" altLang="en-US" sz="1500" b="1" dirty="0"/>
              <a:t>기본원칙</a:t>
            </a:r>
            <a:endParaRPr lang="en-US" altLang="ko-KR" sz="1500" b="1" dirty="0"/>
          </a:p>
          <a:p>
            <a:endParaRPr lang="en-US" altLang="ko-KR" sz="1300" dirty="0"/>
          </a:p>
          <a:p>
            <a:r>
              <a:rPr lang="ko-KR" altLang="en-US" sz="1300" b="1" dirty="0"/>
              <a:t> 제</a:t>
            </a:r>
            <a:r>
              <a:rPr lang="en-US" altLang="ko-KR" sz="1300" b="1" dirty="0"/>
              <a:t>1</a:t>
            </a:r>
            <a:r>
              <a:rPr lang="ko-KR" altLang="en-US" sz="1300" b="1" dirty="0"/>
              <a:t>조 아동노동 및 강제노동 금지</a:t>
            </a:r>
            <a:endParaRPr lang="en-US" altLang="ko-KR" sz="1300" b="1" dirty="0"/>
          </a:p>
          <a:p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부당 고용 형태에 대해 무관용 원칙을 고수하며 관련 법령에서 허용되는 것이 아닌 한</a:t>
            </a:r>
            <a:r>
              <a:rPr lang="en-US" altLang="ko-KR" sz="1300" dirty="0"/>
              <a:t>, </a:t>
            </a:r>
            <a:r>
              <a:rPr lang="ko-KR" altLang="en-US" sz="1300" dirty="0"/>
              <a:t>아동노동을 금지하고</a:t>
            </a:r>
            <a:r>
              <a:rPr lang="en-US" altLang="ko-KR" sz="1300" dirty="0"/>
              <a:t>, </a:t>
            </a:r>
            <a:r>
              <a:rPr lang="ko-KR" altLang="en-US" sz="1300" dirty="0"/>
              <a:t>연소자에 대해서는 근로로 인하여 교육기회가 제한되지 않도록 조치를 취한다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모든 임직원에 대해 폭행</a:t>
            </a:r>
            <a:r>
              <a:rPr lang="en-US" altLang="ko-KR" sz="1300" dirty="0"/>
              <a:t>, </a:t>
            </a:r>
            <a:r>
              <a:rPr lang="ko-KR" altLang="en-US" sz="1300" dirty="0"/>
              <a:t>협박</a:t>
            </a:r>
            <a:r>
              <a:rPr lang="en-US" altLang="ko-KR" sz="1300" dirty="0"/>
              <a:t>, </a:t>
            </a:r>
            <a:r>
              <a:rPr lang="ko-KR" altLang="en-US" sz="1300" dirty="0"/>
              <a:t>감금 등의 행위를 하는 등 자유의사에 반하는 근로 를 강요하지 않으며</a:t>
            </a:r>
            <a:r>
              <a:rPr lang="en-US" altLang="ko-KR" sz="1300" dirty="0"/>
              <a:t>, </a:t>
            </a:r>
            <a:r>
              <a:rPr lang="ko-KR" altLang="en-US" sz="1300" dirty="0"/>
              <a:t>강제노동을 목적으로 신분증 또는 사증 등의 원본을 요구하거나 보관하지 않는다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2</a:t>
            </a:r>
            <a:r>
              <a:rPr lang="ko-KR" altLang="en-US" sz="1300" b="1" dirty="0"/>
              <a:t>조 차별 및 직장 내 괴롭힘 금지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합리적인 이유 없이 모든 임직원의 성별</a:t>
            </a:r>
            <a:r>
              <a:rPr lang="en-US" altLang="ko-KR" sz="1300" dirty="0"/>
              <a:t>, </a:t>
            </a:r>
            <a:r>
              <a:rPr lang="ko-KR" altLang="en-US" sz="1300" dirty="0"/>
              <a:t>인종</a:t>
            </a:r>
            <a:r>
              <a:rPr lang="en-US" altLang="ko-KR" sz="1300" dirty="0"/>
              <a:t>, </a:t>
            </a:r>
            <a:r>
              <a:rPr lang="ko-KR" altLang="en-US" sz="1300" dirty="0"/>
              <a:t>민족</a:t>
            </a:r>
            <a:r>
              <a:rPr lang="en-US" altLang="ko-KR" sz="1300" dirty="0"/>
              <a:t>, </a:t>
            </a:r>
            <a:r>
              <a:rPr lang="ko-KR" altLang="en-US" sz="1300" dirty="0"/>
              <a:t>국적</a:t>
            </a:r>
            <a:r>
              <a:rPr lang="en-US" altLang="ko-KR" sz="1300" dirty="0"/>
              <a:t>, </a:t>
            </a:r>
            <a:r>
              <a:rPr lang="ko-KR" altLang="en-US" sz="1300" dirty="0"/>
              <a:t>종교</a:t>
            </a:r>
            <a:r>
              <a:rPr lang="en-US" altLang="ko-KR" sz="1300" dirty="0"/>
              <a:t>, </a:t>
            </a:r>
            <a:r>
              <a:rPr lang="ko-KR" altLang="en-US" sz="1300" dirty="0"/>
              <a:t>장애</a:t>
            </a:r>
            <a:r>
              <a:rPr lang="en-US" altLang="ko-KR" sz="1300" dirty="0"/>
              <a:t>, </a:t>
            </a:r>
            <a:r>
              <a:rPr lang="ko-KR" altLang="en-US" sz="1300" dirty="0"/>
              <a:t>나이</a:t>
            </a:r>
            <a:r>
              <a:rPr lang="en-US" altLang="ko-KR" sz="1300" dirty="0"/>
              <a:t>, </a:t>
            </a:r>
            <a:r>
              <a:rPr lang="ko-KR" altLang="en-US" sz="1300" dirty="0"/>
              <a:t>가족현황</a:t>
            </a:r>
            <a:r>
              <a:rPr lang="en-US" altLang="ko-KR" sz="1300" dirty="0"/>
              <a:t>, </a:t>
            </a:r>
            <a:r>
              <a:rPr lang="ko-KR" altLang="en-US" sz="1300" dirty="0"/>
              <a:t>사회적 신분 및 정치적 견해 등을 이유로 모집</a:t>
            </a:r>
            <a:r>
              <a:rPr lang="en-US" altLang="ko-KR" sz="1300" dirty="0"/>
              <a:t>, </a:t>
            </a:r>
            <a:r>
              <a:rPr lang="ko-KR" altLang="en-US" sz="1300" dirty="0"/>
              <a:t>채용</a:t>
            </a:r>
            <a:r>
              <a:rPr lang="en-US" altLang="ko-KR" sz="1300" dirty="0"/>
              <a:t>, </a:t>
            </a:r>
            <a:r>
              <a:rPr lang="ko-KR" altLang="en-US" sz="1300" dirty="0"/>
              <a:t>승진</a:t>
            </a:r>
            <a:r>
              <a:rPr lang="en-US" altLang="ko-KR" sz="1300" dirty="0"/>
              <a:t>, </a:t>
            </a:r>
            <a:r>
              <a:rPr lang="ko-KR" altLang="en-US" sz="1300" dirty="0"/>
              <a:t>교육</a:t>
            </a:r>
            <a:r>
              <a:rPr lang="en-US" altLang="ko-KR" sz="1300" dirty="0"/>
              <a:t>, </a:t>
            </a:r>
            <a:r>
              <a:rPr lang="ko-KR" altLang="en-US" sz="1300" dirty="0"/>
              <a:t>임금</a:t>
            </a:r>
            <a:r>
              <a:rPr lang="en-US" altLang="ko-KR" sz="1300" dirty="0"/>
              <a:t>, </a:t>
            </a:r>
            <a:r>
              <a:rPr lang="ko-KR" altLang="en-US" sz="1300" dirty="0"/>
              <a:t>복리후생 등의 고용과 관련해 차별하지 않으며</a:t>
            </a:r>
            <a:r>
              <a:rPr lang="en-US" altLang="ko-KR" sz="1300" dirty="0"/>
              <a:t>, </a:t>
            </a:r>
            <a:r>
              <a:rPr lang="ko-KR" altLang="en-US" sz="1300" dirty="0"/>
              <a:t>임직원의 다양성을 존중하는 조직문화를 구축한다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 임직원이 직장 에서의 지위나 관계 등을 이용하여 다른 직원에게 강압적 업무지시</a:t>
            </a:r>
            <a:r>
              <a:rPr lang="en-US" altLang="ko-KR" sz="1300" dirty="0"/>
              <a:t>, </a:t>
            </a:r>
            <a:r>
              <a:rPr lang="ko-KR" altLang="en-US" sz="1300" dirty="0"/>
              <a:t>폭언 등으로 신체적</a:t>
            </a:r>
            <a:r>
              <a:rPr lang="en-US" altLang="ko-KR" sz="1300" dirty="0"/>
              <a:t>, </a:t>
            </a:r>
            <a:r>
              <a:rPr lang="ko-KR" altLang="en-US" sz="1300" dirty="0"/>
              <a:t>정신적 고통을 주거나 근무환경을 악화시키는 일체의 행위를 금지한다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 </a:t>
            </a:r>
            <a:r>
              <a:rPr lang="ko-KR" altLang="en-US" sz="1300" b="1" dirty="0"/>
              <a:t>제</a:t>
            </a:r>
            <a:r>
              <a:rPr lang="en-US" altLang="ko-KR" sz="1300" b="1" dirty="0"/>
              <a:t>3</a:t>
            </a:r>
            <a:r>
              <a:rPr lang="ko-KR" altLang="en-US" sz="1300" b="1" dirty="0"/>
              <a:t>조 근로조건 준수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</a:t>
            </a:r>
            <a:r>
              <a:rPr lang="en-US" altLang="ko-KR" sz="1300" dirty="0"/>
              <a:t>(</a:t>
            </a:r>
            <a:r>
              <a:rPr lang="ko-KR" altLang="en-US" sz="1300" dirty="0"/>
              <a:t>유</a:t>
            </a:r>
            <a:r>
              <a:rPr lang="en-US" altLang="ko-KR" sz="1300" dirty="0"/>
              <a:t>)</a:t>
            </a:r>
            <a:r>
              <a:rPr lang="ko-KR" altLang="en-US" sz="1300" dirty="0" err="1"/>
              <a:t>비알엠은</a:t>
            </a:r>
            <a:r>
              <a:rPr lang="ko-KR" altLang="en-US" sz="1300" dirty="0"/>
              <a:t> 사업을 영위하는 국가별 법정근로시간을 준수하며</a:t>
            </a:r>
            <a:r>
              <a:rPr lang="en-US" altLang="ko-KR" sz="1300" dirty="0"/>
              <a:t>, </a:t>
            </a:r>
            <a:r>
              <a:rPr lang="ko-KR" altLang="en-US" sz="1300" dirty="0"/>
              <a:t>모든 임직원에게 근로에</a:t>
            </a:r>
          </a:p>
        </p:txBody>
      </p:sp>
    </p:spTree>
    <p:extLst>
      <p:ext uri="{BB962C8B-B14F-4D97-AF65-F5344CB8AC3E}">
        <p14:creationId xmlns:p14="http://schemas.microsoft.com/office/powerpoint/2010/main" val="3878230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4/7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9B169-BE0B-BAAE-6FDD-5D3AA2636780}"/>
              </a:ext>
            </a:extLst>
          </p:cNvPr>
          <p:cNvSpPr txBox="1"/>
          <p:nvPr/>
        </p:nvSpPr>
        <p:spPr>
          <a:xfrm>
            <a:off x="129326" y="1005795"/>
            <a:ext cx="6996222" cy="4581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대한 합당한 보수를 급여명세서와 함께 지급한다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채용을 이유로 근로자에게 수수료 또는 알선비용 등을 요구하지 않는다</a:t>
            </a:r>
            <a:r>
              <a:rPr lang="en-US" altLang="ko-KR" sz="1300" dirty="0"/>
              <a:t>. </a:t>
            </a:r>
            <a:r>
              <a:rPr lang="ko-KR" altLang="en-US" sz="1300" dirty="0"/>
              <a:t>나아가 모든 임직원의 역량 개발 및 삶의 질 향상을 위해 충분한 교육기회와 직무수행에 적절한 업무환경을 제공한다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또는 알선비용 등을 요구하지 않는다</a:t>
            </a:r>
            <a:r>
              <a:rPr lang="en-US" altLang="ko-KR" sz="1300" dirty="0"/>
              <a:t>. </a:t>
            </a:r>
            <a:r>
              <a:rPr lang="ko-KR" altLang="en-US" sz="1300" dirty="0"/>
              <a:t>나아가 모든 임직원의 역량 개발 및 삶의 질 향상을 위해 충분한 교육기회와 직무수행에 적절한 업무환경을 제공한다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4</a:t>
            </a:r>
            <a:r>
              <a:rPr lang="ko-KR" altLang="en-US" sz="1300" b="1" dirty="0"/>
              <a:t>조 인도적 대우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모든 임직원의 사생활을 존중하고 개인정보를 철저히 보호하며</a:t>
            </a:r>
            <a:r>
              <a:rPr lang="en-US" altLang="ko-KR" sz="1300" dirty="0"/>
              <a:t>, </a:t>
            </a:r>
            <a:r>
              <a:rPr lang="ko-KR" altLang="en-US" sz="1300" dirty="0"/>
              <a:t>정신적이거나 육체 적으로 강압</a:t>
            </a:r>
            <a:r>
              <a:rPr lang="en-US" altLang="ko-KR" sz="1300" dirty="0"/>
              <a:t>, </a:t>
            </a:r>
            <a:r>
              <a:rPr lang="ko-KR" altLang="en-US" sz="1300" dirty="0"/>
              <a:t>학대</a:t>
            </a:r>
            <a:r>
              <a:rPr lang="en-US" altLang="ko-KR" sz="1300" dirty="0"/>
              <a:t>, </a:t>
            </a:r>
            <a:r>
              <a:rPr lang="ko-KR" altLang="en-US" sz="1300" dirty="0"/>
              <a:t>불합리한 대우를 하지 않는다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5</a:t>
            </a:r>
            <a:r>
              <a:rPr lang="ko-KR" altLang="en-US" sz="1300" b="1" dirty="0"/>
              <a:t>조 결사의 자유 및 단체교섭권 보장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본 인권헌장이 적용되는 국가의 노동관계법을 존중하며</a:t>
            </a:r>
            <a:r>
              <a:rPr lang="en-US" altLang="ko-KR" sz="1300" dirty="0"/>
              <a:t>, </a:t>
            </a:r>
            <a:r>
              <a:rPr lang="ko-KR" altLang="en-US" sz="1300" dirty="0"/>
              <a:t>모든 임직원에게 충분한 의</a:t>
            </a:r>
            <a:r>
              <a:rPr lang="ko-KR" altLang="en-US" sz="1400" dirty="0"/>
              <a:t>사소통 기회를 제공한다</a:t>
            </a:r>
            <a:r>
              <a:rPr lang="en-US" altLang="ko-KR" sz="1400" dirty="0"/>
              <a:t>. </a:t>
            </a:r>
            <a:endParaRPr lang="ko-KR" altLang="en-US" sz="1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BACE83-4D68-2532-C764-F6FEDF365EBC}"/>
              </a:ext>
            </a:extLst>
          </p:cNvPr>
          <p:cNvSpPr txBox="1"/>
          <p:nvPr/>
        </p:nvSpPr>
        <p:spPr>
          <a:xfrm>
            <a:off x="129326" y="5676546"/>
            <a:ext cx="6996221" cy="336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6</a:t>
            </a:r>
            <a:r>
              <a:rPr lang="ko-KR" altLang="en-US" sz="1300" b="1" dirty="0"/>
              <a:t>조 산업안전 보장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모든 임직원이 안전한 근로환경에서 근무할 수 있도록 사업장의 시설</a:t>
            </a:r>
            <a:r>
              <a:rPr lang="en-US" altLang="ko-KR" sz="1300" dirty="0"/>
              <a:t>, </a:t>
            </a:r>
            <a:r>
              <a:rPr lang="ko-KR" altLang="en-US" sz="1300" dirty="0"/>
              <a:t>장비</a:t>
            </a:r>
            <a:r>
              <a:rPr lang="en-US" altLang="ko-KR" sz="1300" dirty="0"/>
              <a:t>, </a:t>
            </a:r>
            <a:r>
              <a:rPr lang="ko-KR" altLang="en-US" sz="1300" dirty="0"/>
              <a:t>도구 등 을 정기적으로 점검하며</a:t>
            </a:r>
            <a:r>
              <a:rPr lang="en-US" altLang="ko-KR" sz="1300" dirty="0"/>
              <a:t>, </a:t>
            </a:r>
            <a:r>
              <a:rPr lang="ko-KR" altLang="en-US" sz="1300" dirty="0" err="1"/>
              <a:t>신체적∙정신적</a:t>
            </a:r>
            <a:r>
              <a:rPr lang="ko-KR" altLang="en-US" sz="1300" dirty="0"/>
              <a:t> 위험 예방 목적의 적절한 조치와 사후관리를 위한 </a:t>
            </a:r>
            <a:r>
              <a:rPr lang="ko-KR" altLang="en-US" sz="1300" dirty="0" err="1"/>
              <a:t>지원방</a:t>
            </a:r>
            <a:r>
              <a:rPr lang="ko-KR" altLang="en-US" sz="1300" dirty="0"/>
              <a:t> 안을 마련한다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 </a:t>
            </a:r>
            <a:r>
              <a:rPr lang="ko-KR" altLang="en-US" sz="1300" b="1" dirty="0"/>
              <a:t>제</a:t>
            </a:r>
            <a:r>
              <a:rPr lang="en-US" altLang="ko-KR" sz="1300" b="1" dirty="0"/>
              <a:t>7</a:t>
            </a:r>
            <a:r>
              <a:rPr lang="ko-KR" altLang="en-US" sz="1300" b="1" dirty="0"/>
              <a:t>조 지역주민 및 취약계층 인권 보호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㈜</a:t>
            </a:r>
            <a:r>
              <a:rPr lang="ko-KR" altLang="en-US" sz="1300" dirty="0" err="1"/>
              <a:t>이디테크의</a:t>
            </a:r>
            <a:r>
              <a:rPr lang="ko-KR" altLang="en-US" sz="1300" dirty="0"/>
              <a:t> 모든 임직원은 업무 수행 시 지역주민의 인권이 침해되지 않도록 유의하며</a:t>
            </a:r>
            <a:r>
              <a:rPr lang="en-US" altLang="ko-KR" sz="1300" dirty="0"/>
              <a:t>, </a:t>
            </a:r>
            <a:r>
              <a:rPr lang="ko-KR" altLang="en-US" sz="1300" dirty="0" err="1"/>
              <a:t>지역주</a:t>
            </a:r>
            <a:r>
              <a:rPr lang="ko-KR" altLang="en-US" sz="1300" dirty="0"/>
              <a:t> 의 안전보건에 대한 권리</a:t>
            </a:r>
            <a:r>
              <a:rPr lang="en-US" altLang="ko-KR" sz="1300" dirty="0"/>
              <a:t>, </a:t>
            </a:r>
            <a:r>
              <a:rPr lang="ko-KR" altLang="en-US" sz="1300" dirty="0"/>
              <a:t>거주의 자유를 보호하기 위해 노력한다</a:t>
            </a:r>
            <a:r>
              <a:rPr lang="en-US" altLang="ko-KR" sz="1300" dirty="0"/>
              <a:t>. </a:t>
            </a:r>
            <a:r>
              <a:rPr lang="ko-KR" altLang="en-US" sz="1300" dirty="0"/>
              <a:t>또한</a:t>
            </a:r>
            <a:r>
              <a:rPr lang="en-US" altLang="ko-KR" sz="1300" dirty="0"/>
              <a:t>, </a:t>
            </a:r>
            <a:r>
              <a:rPr lang="ko-KR" altLang="en-US" sz="1300" dirty="0"/>
              <a:t>아동</a:t>
            </a:r>
            <a:r>
              <a:rPr lang="en-US" altLang="ko-KR" sz="1300" dirty="0"/>
              <a:t>·</a:t>
            </a:r>
            <a:r>
              <a:rPr lang="ko-KR" altLang="en-US" sz="1300" dirty="0"/>
              <a:t>이주근로자</a:t>
            </a:r>
            <a:r>
              <a:rPr lang="en-US" altLang="ko-KR" sz="1300" dirty="0"/>
              <a:t>·</a:t>
            </a:r>
            <a:r>
              <a:rPr lang="ko-KR" altLang="en-US" sz="1300" dirty="0"/>
              <a:t>장애인 </a:t>
            </a:r>
            <a:r>
              <a:rPr lang="en-US" altLang="ko-KR" sz="1300" dirty="0"/>
              <a:t>· </a:t>
            </a:r>
            <a:r>
              <a:rPr lang="ko-KR" altLang="en-US" sz="1300" dirty="0"/>
              <a:t>여성 등 취약계층을 차별하지 않고 인권을 보호한다</a:t>
            </a:r>
          </a:p>
        </p:txBody>
      </p:sp>
    </p:spTree>
    <p:extLst>
      <p:ext uri="{BB962C8B-B14F-4D97-AF65-F5344CB8AC3E}">
        <p14:creationId xmlns:p14="http://schemas.microsoft.com/office/powerpoint/2010/main" val="229328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5/7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745560-F93F-5A12-3E8B-1005ECC62285}"/>
              </a:ext>
            </a:extLst>
          </p:cNvPr>
          <p:cNvSpPr txBox="1"/>
          <p:nvPr/>
        </p:nvSpPr>
        <p:spPr>
          <a:xfrm>
            <a:off x="226754" y="962403"/>
            <a:ext cx="7028121" cy="30605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8</a:t>
            </a:r>
            <a:r>
              <a:rPr lang="ko-KR" altLang="en-US" sz="1300" b="1" dirty="0"/>
              <a:t>조 고객 인권 보호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모든 임직원은 제품과 서비스를 제공할 시</a:t>
            </a:r>
            <a:r>
              <a:rPr lang="en-US" altLang="ko-KR" sz="1300" dirty="0"/>
              <a:t>, </a:t>
            </a:r>
            <a:r>
              <a:rPr lang="ko-KR" altLang="en-US" sz="1300" dirty="0"/>
              <a:t>고객의 생명</a:t>
            </a:r>
            <a:r>
              <a:rPr lang="en-US" altLang="ko-KR" sz="1300" dirty="0"/>
              <a:t>, </a:t>
            </a:r>
            <a:r>
              <a:rPr lang="ko-KR" altLang="en-US" sz="1300" dirty="0"/>
              <a:t>건강</a:t>
            </a:r>
            <a:r>
              <a:rPr lang="en-US" altLang="ko-KR" sz="1300" dirty="0"/>
              <a:t>, </a:t>
            </a:r>
            <a:r>
              <a:rPr lang="ko-KR" altLang="en-US" sz="1300" dirty="0"/>
              <a:t>재산 보호 및 경영 활동으로 수집한 개인정보 보호를 위해 최선의 조치를 취하도록 노력한다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9</a:t>
            </a:r>
            <a:r>
              <a:rPr lang="ko-KR" altLang="en-US" sz="1300" b="1" dirty="0"/>
              <a:t>조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책임 있는 공급망 관리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지속가능한 공급망을 구축하기 위해 공급망에서 발생하는 </a:t>
            </a:r>
            <a:r>
              <a:rPr lang="en-US" altLang="ko-KR" sz="1300" dirty="0"/>
              <a:t>ESG </a:t>
            </a:r>
            <a:r>
              <a:rPr lang="ko-KR" altLang="en-US" sz="1300" dirty="0"/>
              <a:t>리스크를 평가 및 관 리하고</a:t>
            </a:r>
            <a:r>
              <a:rPr lang="en-US" altLang="ko-KR" sz="1300" dirty="0"/>
              <a:t>, </a:t>
            </a:r>
            <a:r>
              <a:rPr lang="ko-KR" altLang="en-US" sz="1300" dirty="0"/>
              <a:t>리스크 사전 예방을 위해 협력사 대상으로 교육 및 지원 활동을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전개해 나간다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84EE29-CA43-029A-B030-7BB74201EE55}"/>
              </a:ext>
            </a:extLst>
          </p:cNvPr>
          <p:cNvSpPr txBox="1"/>
          <p:nvPr/>
        </p:nvSpPr>
        <p:spPr>
          <a:xfrm>
            <a:off x="205489" y="4165224"/>
            <a:ext cx="6907693" cy="2460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제</a:t>
            </a:r>
            <a:r>
              <a:rPr lang="en-US" altLang="ko-KR" sz="1300" b="1" dirty="0"/>
              <a:t>10</a:t>
            </a:r>
            <a:r>
              <a:rPr lang="ko-KR" altLang="en-US" sz="1300" b="1" dirty="0"/>
              <a:t>조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환경권 보장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환경오염이 사람들의 생명과 건강에 직접적인 영향을 미치는 중대한 인권침해가 될 수 있음을 인식하며 기업 활동으로 인한 부정적 환경 영향을 최소화하기 위해 환경경영 정책 및 방침을 수립한다</a:t>
            </a:r>
            <a:r>
              <a:rPr lang="en-US" altLang="ko-KR" sz="1300" dirty="0"/>
              <a:t>. </a:t>
            </a:r>
            <a:r>
              <a:rPr lang="ko-KR" altLang="en-US" sz="1300" dirty="0"/>
              <a:t>제</a:t>
            </a:r>
            <a:r>
              <a:rPr lang="en-US" altLang="ko-KR" sz="1300" dirty="0"/>
              <a:t>11</a:t>
            </a:r>
            <a:r>
              <a:rPr lang="ko-KR" altLang="en-US" sz="1300" dirty="0"/>
              <a:t>조</a:t>
            </a:r>
            <a:r>
              <a:rPr lang="en-US" altLang="ko-KR" sz="1300" dirty="0"/>
              <a:t>. </a:t>
            </a:r>
            <a:r>
              <a:rPr lang="ko-KR" altLang="en-US" sz="1300" dirty="0"/>
              <a:t>생활임금 보장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근로자들의 주거비</a:t>
            </a:r>
            <a:r>
              <a:rPr lang="en-US" altLang="ko-KR" sz="1300" dirty="0"/>
              <a:t>, </a:t>
            </a:r>
            <a:r>
              <a:rPr lang="ko-KR" altLang="en-US" sz="1300" dirty="0"/>
              <a:t>교육비</a:t>
            </a:r>
            <a:r>
              <a:rPr lang="en-US" altLang="ko-KR" sz="1300" dirty="0"/>
              <a:t>, </a:t>
            </a:r>
            <a:r>
              <a:rPr lang="ko-KR" altLang="en-US" sz="1300" dirty="0"/>
              <a:t>문화비등을 종합적으로 고려해 임금 노동자의 실질적 생 페이지 </a:t>
            </a:r>
            <a:r>
              <a:rPr lang="en-US" altLang="ko-KR" sz="1300" dirty="0"/>
              <a:t>5 / 11 </a:t>
            </a:r>
            <a:r>
              <a:rPr lang="ko-KR" altLang="en-US" sz="1300" dirty="0"/>
              <a:t>활이 가능하도록 법정 최저임금 이상의 임금</a:t>
            </a:r>
            <a:r>
              <a:rPr lang="en-US" altLang="ko-KR" sz="1300" dirty="0"/>
              <a:t>(</a:t>
            </a:r>
            <a:r>
              <a:rPr lang="ko-KR" altLang="en-US" sz="1300" dirty="0"/>
              <a:t>월급기준</a:t>
            </a:r>
            <a:r>
              <a:rPr lang="en-US" altLang="ko-KR" sz="1300" dirty="0"/>
              <a:t>)</a:t>
            </a:r>
            <a:r>
              <a:rPr lang="ko-KR" altLang="en-US" sz="1300" dirty="0"/>
              <a:t>을 지급하기 위하여 노력하고 이를 지속적 으로 검토한다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15947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6/7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75AE5C-A640-6052-0C0B-EA1986C9C72B}"/>
              </a:ext>
            </a:extLst>
          </p:cNvPr>
          <p:cNvSpPr txBox="1"/>
          <p:nvPr/>
        </p:nvSpPr>
        <p:spPr>
          <a:xfrm>
            <a:off x="113376" y="1028756"/>
            <a:ext cx="7028121" cy="8461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b="1" dirty="0"/>
              <a:t>3. </a:t>
            </a:r>
            <a:r>
              <a:rPr lang="ko-KR" altLang="en-US" sz="1300" b="1" dirty="0"/>
              <a:t>시스템 구축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가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거버넌스 구축 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① 인권경영 책임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최고의사결정권자 또는 주요 부서의 의사결정권자가 참여하는 위원회</a:t>
            </a:r>
            <a:r>
              <a:rPr lang="en-US" altLang="ko-KR" sz="1300" dirty="0"/>
              <a:t>(</a:t>
            </a:r>
            <a:r>
              <a:rPr lang="ko-KR" altLang="en-US" sz="1300" dirty="0"/>
              <a:t>인권 위원회</a:t>
            </a:r>
            <a:r>
              <a:rPr lang="en-US" altLang="ko-KR" sz="1300" dirty="0"/>
              <a:t>) </a:t>
            </a:r>
            <a:r>
              <a:rPr lang="ko-KR" altLang="en-US" sz="1300" dirty="0"/>
              <a:t>나 경영회의</a:t>
            </a:r>
            <a:r>
              <a:rPr lang="en-US" altLang="ko-KR" sz="1300" dirty="0"/>
              <a:t>, </a:t>
            </a:r>
            <a:r>
              <a:rPr lang="ko-KR" altLang="en-US" sz="1300" dirty="0"/>
              <a:t>인권경영 전담부서의 의사결정권자가 주관하는 실무회의 등을 통해 인권경영 추진 현황을 </a:t>
            </a:r>
            <a:r>
              <a:rPr lang="ko-KR" altLang="en-US" sz="1300" dirty="0" err="1"/>
              <a:t>관리∙감독하도록</a:t>
            </a:r>
            <a:r>
              <a:rPr lang="ko-KR" altLang="en-US" sz="1300" dirty="0"/>
              <a:t> 한다</a:t>
            </a:r>
            <a:r>
              <a:rPr lang="en-US" altLang="ko-KR" sz="1300" dirty="0"/>
              <a:t>. </a:t>
            </a:r>
            <a:r>
              <a:rPr lang="ko-KR" altLang="en-US" sz="1300" dirty="0"/>
              <a:t>위원회나 경영회의</a:t>
            </a:r>
            <a:r>
              <a:rPr lang="en-US" altLang="ko-KR" sz="1300" dirty="0"/>
              <a:t>, </a:t>
            </a:r>
            <a:r>
              <a:rPr lang="ko-KR" altLang="en-US" sz="1300" dirty="0"/>
              <a:t>실무회의 등의 역할과 책임 범위는 </a:t>
            </a:r>
            <a:r>
              <a:rPr lang="en-US" altLang="ko-KR" sz="1300" dirty="0"/>
              <a:t>1) </a:t>
            </a:r>
            <a:r>
              <a:rPr lang="ko-KR" altLang="en-US" sz="1300" dirty="0"/>
              <a:t>인권헌장의 </a:t>
            </a:r>
            <a:r>
              <a:rPr lang="ko-KR" altLang="en-US" sz="1300" dirty="0" err="1"/>
              <a:t>제∙개정</a:t>
            </a:r>
            <a:r>
              <a:rPr lang="ko-KR" altLang="en-US" sz="1300" dirty="0"/>
              <a:t> 검토</a:t>
            </a:r>
            <a:r>
              <a:rPr lang="en-US" altLang="ko-KR" sz="1300" dirty="0"/>
              <a:t>, 2) </a:t>
            </a:r>
            <a:r>
              <a:rPr lang="ko-KR" altLang="en-US" sz="1300" dirty="0"/>
              <a:t>인사제도</a:t>
            </a:r>
            <a:r>
              <a:rPr lang="en-US" altLang="ko-KR" sz="1300" dirty="0"/>
              <a:t>, </a:t>
            </a:r>
            <a:r>
              <a:rPr lang="ko-KR" altLang="en-US" sz="1300" dirty="0"/>
              <a:t>취업규칙</a:t>
            </a:r>
            <a:r>
              <a:rPr lang="en-US" altLang="ko-KR" sz="1300" dirty="0"/>
              <a:t>, </a:t>
            </a:r>
            <a:r>
              <a:rPr lang="ko-KR" altLang="en-US" sz="1300" dirty="0"/>
              <a:t>감사표준 등 관련 내부규정 개정에 대한 의견 제시</a:t>
            </a:r>
            <a:r>
              <a:rPr lang="en-US" altLang="ko-KR" sz="1300" dirty="0"/>
              <a:t>, 3) </a:t>
            </a:r>
            <a:r>
              <a:rPr lang="ko-KR" altLang="en-US" sz="1300" dirty="0"/>
              <a:t>인권 리스크 평가 시행 및 그 결 과에 대한 조치사항 권고</a:t>
            </a:r>
            <a:r>
              <a:rPr lang="en-US" altLang="ko-KR" sz="1300" dirty="0"/>
              <a:t>, 4) </a:t>
            </a:r>
            <a:r>
              <a:rPr lang="ko-KR" altLang="en-US" sz="1300" dirty="0"/>
              <a:t>인권침해 사례에 대한 조사 지시 및 구제방안 심의</a:t>
            </a:r>
            <a:r>
              <a:rPr lang="en-US" altLang="ko-KR" sz="1300" dirty="0"/>
              <a:t>, 5) </a:t>
            </a:r>
            <a:r>
              <a:rPr lang="ko-KR" altLang="en-US" sz="1300" dirty="0"/>
              <a:t>그 밖에 인권 보호를 위해 필요하다고 판단되는 사항 등으로 할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② </a:t>
            </a:r>
            <a:r>
              <a:rPr lang="ko-KR" altLang="en-US" sz="1300" dirty="0"/>
              <a:t>인권경영 이행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인권위원회가 이행해야 할 업무는 </a:t>
            </a:r>
            <a:r>
              <a:rPr lang="en-US" altLang="ko-KR" sz="1300" dirty="0"/>
              <a:t>1) </a:t>
            </a:r>
            <a:r>
              <a:rPr lang="ko-KR" altLang="en-US" sz="1300" dirty="0"/>
              <a:t>인권헌장의 </a:t>
            </a:r>
            <a:r>
              <a:rPr lang="ko-KR" altLang="en-US" sz="1300" dirty="0" err="1"/>
              <a:t>제∙개정</a:t>
            </a:r>
            <a:r>
              <a:rPr lang="en-US" altLang="ko-KR" sz="1300" dirty="0"/>
              <a:t>, 2) </a:t>
            </a:r>
            <a:r>
              <a:rPr lang="ko-KR" altLang="en-US" sz="1300" dirty="0"/>
              <a:t>인권경영 실행계획 수립</a:t>
            </a:r>
            <a:r>
              <a:rPr lang="en-US" altLang="ko-KR" sz="1300" dirty="0"/>
              <a:t>, 3) </a:t>
            </a:r>
            <a:r>
              <a:rPr lang="ko-KR" altLang="en-US" sz="1300" dirty="0"/>
              <a:t>인권실사 수행을 포함한 인권 리스크 평가</a:t>
            </a:r>
            <a:r>
              <a:rPr lang="en-US" altLang="ko-KR" sz="1300" dirty="0"/>
              <a:t>·</a:t>
            </a:r>
            <a:r>
              <a:rPr lang="ko-KR" altLang="en-US" sz="1300" dirty="0"/>
              <a:t>관리</a:t>
            </a:r>
            <a:r>
              <a:rPr lang="en-US" altLang="ko-KR" sz="1300" dirty="0"/>
              <a:t>, 4) </a:t>
            </a:r>
            <a:r>
              <a:rPr lang="ko-KR" altLang="en-US" sz="1300" dirty="0"/>
              <a:t>고충처리 절차 운영</a:t>
            </a:r>
            <a:r>
              <a:rPr lang="en-US" altLang="ko-KR" sz="1300" dirty="0"/>
              <a:t>, 5) </a:t>
            </a:r>
            <a:r>
              <a:rPr lang="ko-KR" altLang="en-US" sz="1300" dirty="0"/>
              <a:t>내부 교육 및 보고</a:t>
            </a:r>
            <a:r>
              <a:rPr lang="en-US" altLang="ko-KR" sz="1300" dirty="0"/>
              <a:t>, </a:t>
            </a:r>
            <a:r>
              <a:rPr lang="ko-KR" altLang="en-US" sz="1300" dirty="0"/>
              <a:t>대외 커뮤니케이션에 관한 사항 등으로 할 수 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나</a:t>
            </a:r>
            <a:r>
              <a:rPr lang="en-US" altLang="ko-KR" sz="1300" b="1" dirty="0"/>
              <a:t>. </a:t>
            </a:r>
            <a:r>
              <a:rPr lang="ko-KR" altLang="en-US" sz="1300" b="1" dirty="0"/>
              <a:t>고충처리 절차 운영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① 인권침해 </a:t>
            </a:r>
            <a:r>
              <a:rPr lang="ko-KR" altLang="en-US" sz="1300" dirty="0" err="1"/>
              <a:t>신고∙접수</a:t>
            </a:r>
            <a:r>
              <a:rPr lang="ko-KR" altLang="en-US" sz="1300" dirty="0"/>
              <a:t> ㈜</a:t>
            </a:r>
            <a:r>
              <a:rPr lang="ko-KR" altLang="en-US" sz="1300" dirty="0" err="1"/>
              <a:t>이디테크</a:t>
            </a:r>
            <a:r>
              <a:rPr lang="ko-KR" altLang="en-US" sz="1300" dirty="0"/>
              <a:t> 인권침해를 당하거나</a:t>
            </a:r>
            <a:r>
              <a:rPr lang="en-US" altLang="ko-KR" sz="1300" dirty="0"/>
              <a:t>, </a:t>
            </a:r>
            <a:r>
              <a:rPr lang="ko-KR" altLang="en-US" sz="1300" dirty="0"/>
              <a:t>또는 인권 리스크를 인지하고 있는 임직원 및 기타 사람이나 단체</a:t>
            </a:r>
            <a:r>
              <a:rPr lang="en-US" altLang="ko-KR" sz="1300" dirty="0"/>
              <a:t>(</a:t>
            </a:r>
            <a:r>
              <a:rPr lang="ko-KR" altLang="en-US" sz="1300" dirty="0"/>
              <a:t>신고인</a:t>
            </a:r>
            <a:r>
              <a:rPr lang="en-US" altLang="ko-KR" sz="1300" dirty="0"/>
              <a:t>)</a:t>
            </a:r>
            <a:r>
              <a:rPr lang="ko-KR" altLang="en-US" sz="1300" dirty="0"/>
              <a:t>로부터 현지 언어로 신고를 받을 수 있는 채널을 운영한다</a:t>
            </a:r>
            <a:r>
              <a:rPr lang="en-US" altLang="ko-KR" sz="1300" dirty="0"/>
              <a:t>. </a:t>
            </a:r>
            <a:r>
              <a:rPr lang="ko-KR" altLang="en-US" sz="1300" dirty="0"/>
              <a:t>인권침해 신고 접수 시</a:t>
            </a:r>
            <a:r>
              <a:rPr lang="en-US" altLang="ko-KR" sz="1300" dirty="0"/>
              <a:t>, </a:t>
            </a:r>
            <a:r>
              <a:rPr lang="ko-KR" altLang="en-US" sz="1300" dirty="0"/>
              <a:t>개별 신고 사례의 특성을 고려하여 관련되어 있는 주무부서 등은 인권침해 신고 사례에 대한 구 체적인 구제방안을 논의하도록 한다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② </a:t>
            </a:r>
            <a:r>
              <a:rPr lang="ko-KR" altLang="en-US" sz="1300" dirty="0"/>
              <a:t>인권침해 신고 처리 ㈜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인권침해 신고 사례 등에 대해 법원의 판례</a:t>
            </a:r>
            <a:r>
              <a:rPr lang="en-US" altLang="ko-KR" sz="1300" dirty="0"/>
              <a:t>, </a:t>
            </a:r>
            <a:r>
              <a:rPr lang="ko-KR" altLang="en-US" sz="1300" dirty="0"/>
              <a:t>소관 주무관청의 규정</a:t>
            </a:r>
            <a:r>
              <a:rPr lang="en-US" altLang="ko-KR" sz="1300" dirty="0"/>
              <a:t>, </a:t>
            </a:r>
            <a:r>
              <a:rPr lang="ko-KR" altLang="en-US" sz="1300" dirty="0"/>
              <a:t>과거 내부 처리 관행</a:t>
            </a:r>
            <a:r>
              <a:rPr lang="en-US" altLang="ko-KR" sz="1300" dirty="0"/>
              <a:t>, </a:t>
            </a:r>
            <a:r>
              <a:rPr lang="ko-KR" altLang="en-US" sz="1300" dirty="0"/>
              <a:t>기타 업계 관행 등을 참고하고 최선의 구제방안을</a:t>
            </a:r>
          </a:p>
        </p:txBody>
      </p:sp>
    </p:spTree>
    <p:extLst>
      <p:ext uri="{BB962C8B-B14F-4D97-AF65-F5344CB8AC3E}">
        <p14:creationId xmlns:p14="http://schemas.microsoft.com/office/powerpoint/2010/main" val="304290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7/7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BB3AE9-3E01-9510-32EA-9E5DEE7A83BB}"/>
              </a:ext>
            </a:extLst>
          </p:cNvPr>
          <p:cNvSpPr txBox="1"/>
          <p:nvPr/>
        </p:nvSpPr>
        <p:spPr>
          <a:xfrm>
            <a:off x="148856" y="839442"/>
            <a:ext cx="6943060" cy="5181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모색하도록 한다</a:t>
            </a:r>
            <a:r>
              <a:rPr lang="en-US" altLang="ko-KR" sz="1300" dirty="0"/>
              <a:t>. </a:t>
            </a:r>
            <a:r>
              <a:rPr lang="ko-KR" altLang="en-US" sz="1300" dirty="0"/>
              <a:t>인권침해 </a:t>
            </a:r>
            <a:r>
              <a:rPr lang="ko-KR" altLang="en-US" sz="1300" dirty="0" err="1"/>
              <a:t>사례등이</a:t>
            </a:r>
            <a:r>
              <a:rPr lang="ko-KR" altLang="en-US" sz="1300" dirty="0"/>
              <a:t> 피 해자의 자유와 권리에 상당한 영향을 미치거나</a:t>
            </a:r>
            <a:r>
              <a:rPr lang="en-US" altLang="ko-KR" sz="1300" dirty="0"/>
              <a:t>, </a:t>
            </a:r>
            <a:r>
              <a:rPr lang="ko-KR" altLang="en-US" sz="1300" dirty="0"/>
              <a:t>기업 </a:t>
            </a:r>
            <a:r>
              <a:rPr lang="ko-KR" altLang="en-US" sz="1300" dirty="0" err="1"/>
              <a:t>명성∙평판</a:t>
            </a:r>
            <a:r>
              <a:rPr lang="ko-KR" altLang="en-US" sz="1300" dirty="0"/>
              <a:t> 리스크로 전이될 가능성이 높은 경우</a:t>
            </a:r>
            <a:r>
              <a:rPr lang="en-US" altLang="ko-KR" sz="1300" dirty="0"/>
              <a:t>, </a:t>
            </a:r>
            <a:r>
              <a:rPr lang="ko-KR" altLang="en-US" sz="1300" dirty="0"/>
              <a:t>최고 의사결정권자 등이 참여하는 위원회나 경영회의</a:t>
            </a:r>
            <a:r>
              <a:rPr lang="en-US" altLang="ko-KR" sz="1300" dirty="0"/>
              <a:t>, </a:t>
            </a:r>
            <a:r>
              <a:rPr lang="ko-KR" altLang="en-US" sz="1300" dirty="0"/>
              <a:t>실무회의 등에서 구제방안을 논의한다</a:t>
            </a:r>
            <a:r>
              <a:rPr lang="en-US" altLang="ko-KR" sz="1300" dirty="0"/>
              <a:t>.</a:t>
            </a:r>
            <a:r>
              <a:rPr lang="ko-KR" altLang="en-US" sz="1400" dirty="0"/>
              <a:t>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b="1" dirty="0"/>
              <a:t>인권침해 신고 채널</a:t>
            </a:r>
            <a:endParaRPr lang="en-US" altLang="ko-KR" sz="1400" b="1" dirty="0"/>
          </a:p>
          <a:p>
            <a:pPr>
              <a:lnSpc>
                <a:spcPct val="150000"/>
              </a:lnSpc>
            </a:pPr>
            <a:endParaRPr lang="en-US" altLang="ko-KR" sz="1400" b="1" dirty="0"/>
          </a:p>
          <a:p>
            <a:pPr>
              <a:lnSpc>
                <a:spcPct val="150000"/>
              </a:lnSpc>
            </a:pPr>
            <a:r>
              <a:rPr lang="ko-KR" altLang="en-US" sz="1400" b="1" dirty="0"/>
              <a:t> ▷ 부서명 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㈜</a:t>
            </a:r>
            <a:r>
              <a:rPr lang="ko-KR" altLang="en-US" sz="1400" b="1" dirty="0" err="1"/>
              <a:t>이디테크</a:t>
            </a:r>
            <a:r>
              <a:rPr lang="ko-KR" altLang="en-US" sz="1400" b="1" dirty="0"/>
              <a:t> 인사총무팀</a:t>
            </a:r>
            <a:endParaRPr lang="en-US" altLang="ko-KR" sz="1400" b="1" dirty="0"/>
          </a:p>
          <a:p>
            <a:pPr>
              <a:lnSpc>
                <a:spcPct val="150000"/>
              </a:lnSpc>
            </a:pPr>
            <a:r>
              <a:rPr lang="ko-KR" altLang="en-US" sz="1400" b="1" dirty="0"/>
              <a:t> ▷ 이메일 </a:t>
            </a:r>
            <a:r>
              <a:rPr lang="en-US" altLang="ko-KR" sz="1400" b="1" dirty="0"/>
              <a:t>: </a:t>
            </a:r>
            <a:r>
              <a:rPr lang="en-US" altLang="ko-KR" sz="1400" b="1" dirty="0">
                <a:hlinkClick r:id="rId3"/>
              </a:rPr>
              <a:t>ed-0089@daum.net</a:t>
            </a:r>
            <a:endParaRPr lang="en-US" altLang="ko-KR" sz="1400" b="1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③ </a:t>
            </a:r>
            <a:r>
              <a:rPr lang="ko-KR" altLang="en-US" sz="1400" dirty="0"/>
              <a:t>신고인 신분보장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 ㈜</a:t>
            </a:r>
            <a:r>
              <a:rPr lang="ko-KR" altLang="en-US" sz="1400" dirty="0" err="1"/>
              <a:t>이디테크는</a:t>
            </a:r>
            <a:r>
              <a:rPr lang="ko-KR" altLang="en-US" sz="1400" dirty="0"/>
              <a:t> 모든 임직원은 신고인의 인적사항이나 신고인임을 미루어 알 수 있는 사실을 다른 사람에게 알려주거나 공개 또는 보도하여서는 아니되며</a:t>
            </a:r>
            <a:r>
              <a:rPr lang="en-US" altLang="ko-KR" sz="1400" dirty="0"/>
              <a:t>, </a:t>
            </a:r>
            <a:r>
              <a:rPr lang="ko-KR" altLang="en-US" sz="1400" dirty="0"/>
              <a:t>피해자</a:t>
            </a:r>
            <a:r>
              <a:rPr lang="en-US" altLang="ko-KR" sz="1400" dirty="0"/>
              <a:t>, </a:t>
            </a:r>
            <a:r>
              <a:rPr lang="ko-KR" altLang="en-US" sz="1400" dirty="0"/>
              <a:t>피해내용</a:t>
            </a:r>
            <a:r>
              <a:rPr lang="en-US" altLang="ko-KR" sz="1400" dirty="0"/>
              <a:t>, </a:t>
            </a:r>
            <a:r>
              <a:rPr lang="ko-KR" altLang="en-US" sz="1400" dirty="0"/>
              <a:t>구제절차</a:t>
            </a:r>
            <a:r>
              <a:rPr lang="en-US" altLang="ko-KR" sz="1400" dirty="0"/>
              <a:t>, </a:t>
            </a:r>
            <a:r>
              <a:rPr lang="ko-KR" altLang="en-US" sz="1400" dirty="0"/>
              <a:t>처리결과 등 신고</a:t>
            </a:r>
            <a:r>
              <a:rPr lang="en-US" altLang="ko-KR" sz="1400" dirty="0"/>
              <a:t>, </a:t>
            </a:r>
            <a:r>
              <a:rPr lang="ko-KR" altLang="en-US" sz="1400" dirty="0"/>
              <a:t>접수</a:t>
            </a:r>
            <a:r>
              <a:rPr lang="en-US" altLang="ko-KR" sz="1400" dirty="0"/>
              <a:t>, </a:t>
            </a:r>
            <a:r>
              <a:rPr lang="ko-KR" altLang="en-US" sz="1400" dirty="0"/>
              <a:t>통보 내용을 비밀에 부쳐야 한다</a:t>
            </a:r>
            <a:r>
              <a:rPr lang="en-US" altLang="ko-KR" sz="1400" dirty="0"/>
              <a:t>. </a:t>
            </a:r>
            <a:r>
              <a:rPr lang="ko-KR" altLang="en-US" sz="1400" dirty="0"/>
              <a:t>그리고 인권침해 사례 또는 인권 리스크를 알린 신 고인 등이 신고에 따른 불이익을 받지 않도록 필요한 조치를 마련한다</a:t>
            </a:r>
            <a:r>
              <a:rPr lang="en-US" altLang="ko-KR" sz="1400" dirty="0"/>
              <a:t>. </a:t>
            </a:r>
            <a:endParaRPr lang="ko-KR" altLang="en-US" sz="13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DDCDF7-4E7E-6176-EEF4-64B9E3EBB5A4}"/>
              </a:ext>
            </a:extLst>
          </p:cNvPr>
          <p:cNvSpPr txBox="1"/>
          <p:nvPr/>
        </p:nvSpPr>
        <p:spPr>
          <a:xfrm>
            <a:off x="249865" y="6492606"/>
            <a:ext cx="6012712" cy="959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/>
              <a:t>부록</a:t>
            </a:r>
            <a:endParaRPr lang="en-US" altLang="ko-KR" sz="13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</a:t>
            </a:r>
            <a:r>
              <a:rPr lang="en-US" altLang="ko-KR" sz="1300" dirty="0"/>
              <a:t>1. </a:t>
            </a:r>
            <a:r>
              <a:rPr lang="ko-KR" altLang="en-US" sz="1300" dirty="0"/>
              <a:t>시행일 이 규정은 </a:t>
            </a:r>
            <a:r>
              <a:rPr lang="en-US" altLang="ko-KR" sz="1300" dirty="0"/>
              <a:t>2024</a:t>
            </a:r>
            <a:r>
              <a:rPr lang="ko-KR" altLang="en-US" sz="1300" dirty="0"/>
              <a:t>년 </a:t>
            </a:r>
            <a:r>
              <a:rPr lang="en-US" altLang="ko-KR" sz="1300" dirty="0"/>
              <a:t>4</a:t>
            </a:r>
            <a:r>
              <a:rPr lang="ko-KR" altLang="en-US" sz="1300" dirty="0"/>
              <a:t>월 </a:t>
            </a:r>
            <a:r>
              <a:rPr lang="en-US" altLang="ko-KR" sz="1300" dirty="0"/>
              <a:t>1</a:t>
            </a:r>
            <a:r>
              <a:rPr lang="ko-KR" altLang="en-US" sz="1300" dirty="0"/>
              <a:t>일로부터 시행한다 </a:t>
            </a:r>
          </a:p>
        </p:txBody>
      </p:sp>
    </p:spTree>
    <p:extLst>
      <p:ext uri="{BB962C8B-B14F-4D97-AF65-F5344CB8AC3E}">
        <p14:creationId xmlns:p14="http://schemas.microsoft.com/office/powerpoint/2010/main" val="1254386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164</TotalTime>
  <Words>1021</Words>
  <Application>Microsoft Office PowerPoint</Application>
  <PresentationFormat>사용자 지정</PresentationFormat>
  <Paragraphs>95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3</cp:revision>
  <cp:lastPrinted>2025-08-29T06:56:11Z</cp:lastPrinted>
  <dcterms:created xsi:type="dcterms:W3CDTF">2025-08-29T04:12:04Z</dcterms:created>
  <dcterms:modified xsi:type="dcterms:W3CDTF">2025-08-29T06:56:26Z</dcterms:modified>
</cp:coreProperties>
</file>