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0" r:id="rId8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354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FE57-D976-4C04-96D0-C16011A1BE07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051E2-074E-4037-8BA2-786A22BECE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5214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FE57-D976-4C04-96D0-C16011A1BE07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051E2-074E-4037-8BA2-786A22BECE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007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FE57-D976-4C04-96D0-C16011A1BE07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051E2-074E-4037-8BA2-786A22BECE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4059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FE57-D976-4C04-96D0-C16011A1BE07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051E2-074E-4037-8BA2-786A22BECE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5527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FE57-D976-4C04-96D0-C16011A1BE07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051E2-074E-4037-8BA2-786A22BECE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926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FE57-D976-4C04-96D0-C16011A1BE07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051E2-074E-4037-8BA2-786A22BECE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971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FE57-D976-4C04-96D0-C16011A1BE07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051E2-074E-4037-8BA2-786A22BECE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2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FE57-D976-4C04-96D0-C16011A1BE07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051E2-074E-4037-8BA2-786A22BECE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1162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FE57-D976-4C04-96D0-C16011A1BE07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051E2-074E-4037-8BA2-786A22BECE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6566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FE57-D976-4C04-96D0-C16011A1BE07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051E2-074E-4037-8BA2-786A22BECE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441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5FE57-D976-4C04-96D0-C16011A1BE07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051E2-074E-4037-8BA2-786A22BECE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1757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5FE57-D976-4C04-96D0-C16011A1BE07}" type="datetimeFigureOut">
              <a:rPr lang="ko-KR" altLang="en-US" smtClean="0"/>
              <a:t>2025-09-04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051E2-074E-4037-8BA2-786A22BECE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7670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51DB6975-3D29-3F21-480D-1996593C59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082452"/>
              </p:ext>
            </p:extLst>
          </p:nvPr>
        </p:nvGraphicFramePr>
        <p:xfrm>
          <a:off x="282064" y="601539"/>
          <a:ext cx="2809730" cy="120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064">
                  <a:extLst>
                    <a:ext uri="{9D8B030D-6E8A-4147-A177-3AD203B41FA5}">
                      <a16:colId xmlns:a16="http://schemas.microsoft.com/office/drawing/2014/main" val="1402793642"/>
                    </a:ext>
                  </a:extLst>
                </a:gridCol>
                <a:gridCol w="1521666">
                  <a:extLst>
                    <a:ext uri="{9D8B030D-6E8A-4147-A177-3AD203B41FA5}">
                      <a16:colId xmlns:a16="http://schemas.microsoft.com/office/drawing/2014/main" val="263193658"/>
                    </a:ext>
                  </a:extLst>
                </a:gridCol>
              </a:tblGrid>
              <a:tr h="30202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300" dirty="0"/>
                        <a:t>문서관리번호</a:t>
                      </a:r>
                    </a:p>
                  </a:txBody>
                  <a:tcPr marL="86438" marR="86438" marT="43219" marB="43219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300" dirty="0"/>
                        <a:t>EDTECH-</a:t>
                      </a:r>
                      <a:r>
                        <a:rPr lang="ko-KR" altLang="en-US" sz="1300" dirty="0"/>
                        <a:t>인사</a:t>
                      </a:r>
                      <a:r>
                        <a:rPr lang="en-US" altLang="ko-KR" sz="1300" dirty="0"/>
                        <a:t>-A07</a:t>
                      </a:r>
                      <a:endParaRPr lang="ko-KR" altLang="en-US" sz="1300" dirty="0"/>
                    </a:p>
                  </a:txBody>
                  <a:tcPr marL="86438" marR="86438" marT="43219" marB="43219"/>
                </a:tc>
                <a:extLst>
                  <a:ext uri="{0D108BD9-81ED-4DB2-BD59-A6C34878D82A}">
                    <a16:rowId xmlns:a16="http://schemas.microsoft.com/office/drawing/2014/main" val="2196286188"/>
                  </a:ext>
                </a:extLst>
              </a:tr>
              <a:tr h="30202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300" dirty="0"/>
                        <a:t>최초작성일</a:t>
                      </a:r>
                    </a:p>
                  </a:txBody>
                  <a:tcPr marL="86438" marR="86438" marT="43219" marB="43219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300" dirty="0"/>
                        <a:t>2024.03.01</a:t>
                      </a:r>
                      <a:endParaRPr lang="ko-KR" altLang="en-US" sz="1300" dirty="0"/>
                    </a:p>
                  </a:txBody>
                  <a:tcPr marL="86438" marR="86438" marT="43219" marB="43219"/>
                </a:tc>
                <a:extLst>
                  <a:ext uri="{0D108BD9-81ED-4DB2-BD59-A6C34878D82A}">
                    <a16:rowId xmlns:a16="http://schemas.microsoft.com/office/drawing/2014/main" val="3645027647"/>
                  </a:ext>
                </a:extLst>
              </a:tr>
              <a:tr h="30202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300" dirty="0"/>
                        <a:t>최종수정일</a:t>
                      </a:r>
                    </a:p>
                  </a:txBody>
                  <a:tcPr marL="86438" marR="86438" marT="43219" marB="43219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300" dirty="0"/>
                        <a:t>2024.04.01</a:t>
                      </a:r>
                      <a:endParaRPr lang="ko-KR" altLang="en-US" sz="1300" dirty="0"/>
                    </a:p>
                  </a:txBody>
                  <a:tcPr marL="86438" marR="86438" marT="43219" marB="43219"/>
                </a:tc>
                <a:extLst>
                  <a:ext uri="{0D108BD9-81ED-4DB2-BD59-A6C34878D82A}">
                    <a16:rowId xmlns:a16="http://schemas.microsoft.com/office/drawing/2014/main" val="1239961552"/>
                  </a:ext>
                </a:extLst>
              </a:tr>
              <a:tr h="30202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300" dirty="0"/>
                        <a:t>관리담당</a:t>
                      </a:r>
                    </a:p>
                  </a:txBody>
                  <a:tcPr marL="86438" marR="86438" marT="43219" marB="43219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300" dirty="0"/>
                        <a:t>인사총무팀</a:t>
                      </a:r>
                    </a:p>
                  </a:txBody>
                  <a:tcPr marL="86438" marR="86438" marT="43219" marB="43219"/>
                </a:tc>
                <a:extLst>
                  <a:ext uri="{0D108BD9-81ED-4DB2-BD59-A6C34878D82A}">
                    <a16:rowId xmlns:a16="http://schemas.microsoft.com/office/drawing/2014/main" val="769074305"/>
                  </a:ext>
                </a:extLst>
              </a:tr>
            </a:tbl>
          </a:graphicData>
        </a:graphic>
      </p:graphicFrame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2593" y="383781"/>
            <a:ext cx="1133113" cy="722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사각형: 둥근 대각선 방향 모서리 7">
            <a:extLst>
              <a:ext uri="{FF2B5EF4-FFF2-40B4-BE49-F238E27FC236}">
                <a16:creationId xmlns:a16="http://schemas.microsoft.com/office/drawing/2014/main" id="{908C4D47-595D-4F64-1B5F-E37B63C455EF}"/>
              </a:ext>
            </a:extLst>
          </p:cNvPr>
          <p:cNvSpPr/>
          <p:nvPr/>
        </p:nvSpPr>
        <p:spPr>
          <a:xfrm>
            <a:off x="1891960" y="8640143"/>
            <a:ext cx="3160633" cy="477209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891" dirty="0">
                <a:solidFill>
                  <a:schemeClr val="tx1"/>
                </a:solidFill>
              </a:rPr>
              <a:t>2024.03</a:t>
            </a:r>
            <a:endParaRPr lang="ko-KR" altLang="en-US" sz="1891" dirty="0">
              <a:solidFill>
                <a:schemeClr val="tx1"/>
              </a:solidFill>
            </a:endParaRPr>
          </a:p>
        </p:txBody>
      </p:sp>
      <p:sp>
        <p:nvSpPr>
          <p:cNvPr id="9" name="사각형: 둥근 대각선 방향 모서리 8">
            <a:extLst>
              <a:ext uri="{FF2B5EF4-FFF2-40B4-BE49-F238E27FC236}">
                <a16:creationId xmlns:a16="http://schemas.microsoft.com/office/drawing/2014/main" id="{AB54DED9-2B31-A27E-F079-9FF6B6FD62AF}"/>
              </a:ext>
            </a:extLst>
          </p:cNvPr>
          <p:cNvSpPr/>
          <p:nvPr/>
        </p:nvSpPr>
        <p:spPr>
          <a:xfrm>
            <a:off x="1891960" y="2298884"/>
            <a:ext cx="3160633" cy="477209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891" dirty="0">
                <a:solidFill>
                  <a:schemeClr val="tx1"/>
                </a:solidFill>
              </a:rPr>
              <a:t>㈜</a:t>
            </a:r>
            <a:r>
              <a:rPr lang="ko-KR" altLang="en-US" sz="1891" dirty="0" err="1">
                <a:solidFill>
                  <a:schemeClr val="tx1"/>
                </a:solidFill>
              </a:rPr>
              <a:t>이디테크</a:t>
            </a:r>
            <a:r>
              <a:rPr lang="ko-KR" altLang="en-US" sz="1891" dirty="0">
                <a:solidFill>
                  <a:schemeClr val="tx1"/>
                </a:solidFill>
              </a:rPr>
              <a:t> 환경정책</a:t>
            </a:r>
          </a:p>
        </p:txBody>
      </p:sp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848683" y="11303930"/>
            <a:ext cx="3160633" cy="477209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45" dirty="0">
                <a:solidFill>
                  <a:schemeClr val="tx1"/>
                </a:solidFill>
              </a:rPr>
              <a:t>페이지 </a:t>
            </a:r>
            <a:r>
              <a:rPr lang="en-US" altLang="ko-KR" sz="945" dirty="0">
                <a:solidFill>
                  <a:schemeClr val="tx1"/>
                </a:solidFill>
              </a:rPr>
              <a:t>1/6</a:t>
            </a:r>
            <a:endParaRPr lang="ko-KR" altLang="en-US" sz="945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796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330" y="291918"/>
            <a:ext cx="1133113" cy="722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848683" y="11204411"/>
            <a:ext cx="3160633" cy="477209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45" dirty="0">
                <a:solidFill>
                  <a:schemeClr val="tx1"/>
                </a:solidFill>
              </a:rPr>
              <a:t>페이지 </a:t>
            </a:r>
            <a:r>
              <a:rPr lang="en-US" altLang="ko-KR" sz="945" dirty="0">
                <a:solidFill>
                  <a:schemeClr val="tx1"/>
                </a:solidFill>
              </a:rPr>
              <a:t>2/6</a:t>
            </a:r>
            <a:endParaRPr lang="ko-KR" altLang="en-US" sz="945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8E98AE-C50F-C382-387C-E9BB3393D99E}"/>
              </a:ext>
            </a:extLst>
          </p:cNvPr>
          <p:cNvSpPr txBox="1"/>
          <p:nvPr/>
        </p:nvSpPr>
        <p:spPr>
          <a:xfrm>
            <a:off x="138223" y="1272891"/>
            <a:ext cx="6581554" cy="2160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dirty="0"/>
              <a:t>목 차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</a:t>
            </a:r>
            <a:r>
              <a:rPr lang="en-US" altLang="ko-KR" sz="1300" dirty="0"/>
              <a:t>1. </a:t>
            </a:r>
            <a:r>
              <a:rPr lang="ko-KR" altLang="en-US" sz="1300" dirty="0"/>
              <a:t>개요 </a:t>
            </a:r>
            <a:r>
              <a:rPr lang="en-US" altLang="ko-KR" sz="1300" dirty="0"/>
              <a:t>.......................................................................................................................................... 3   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2.</a:t>
            </a:r>
            <a:r>
              <a:rPr lang="ko-KR" altLang="en-US" sz="1300" dirty="0"/>
              <a:t>기본원칙 </a:t>
            </a:r>
            <a:r>
              <a:rPr lang="en-US" altLang="ko-KR" sz="1300" dirty="0"/>
              <a:t>................................................................................................................................... 4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부칙 </a:t>
            </a:r>
            <a:r>
              <a:rPr lang="en-US" altLang="ko-KR" sz="1300" dirty="0"/>
              <a:t>.............................................................................................................................................. 6</a:t>
            </a:r>
            <a:endParaRPr lang="ko-KR" altLang="en-US" sz="1300" dirty="0"/>
          </a:p>
        </p:txBody>
      </p:sp>
    </p:spTree>
    <p:extLst>
      <p:ext uri="{BB962C8B-B14F-4D97-AF65-F5344CB8AC3E}">
        <p14:creationId xmlns:p14="http://schemas.microsoft.com/office/powerpoint/2010/main" val="3510698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3475" y="249388"/>
            <a:ext cx="1133113" cy="722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848683" y="11321369"/>
            <a:ext cx="3160633" cy="477209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45" dirty="0">
                <a:solidFill>
                  <a:schemeClr val="tx1"/>
                </a:solidFill>
              </a:rPr>
              <a:t>페이지</a:t>
            </a:r>
            <a:r>
              <a:rPr lang="en-US" altLang="ko-KR" sz="945" dirty="0">
                <a:solidFill>
                  <a:schemeClr val="tx1"/>
                </a:solidFill>
              </a:rPr>
              <a:t> 3/6</a:t>
            </a:r>
            <a:endParaRPr lang="ko-KR" altLang="en-US" sz="945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3F54CF-8129-2E6F-006F-6A4D955AC0E3}"/>
              </a:ext>
            </a:extLst>
          </p:cNvPr>
          <p:cNvSpPr txBox="1"/>
          <p:nvPr/>
        </p:nvSpPr>
        <p:spPr>
          <a:xfrm>
            <a:off x="103665" y="1090912"/>
            <a:ext cx="6650667" cy="100101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1500" b="1" dirty="0"/>
              <a:t>개요 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b="1" dirty="0"/>
              <a:t>가</a:t>
            </a:r>
            <a:r>
              <a:rPr lang="en-US" altLang="ko-KR" sz="1300" b="1" dirty="0"/>
              <a:t>. </a:t>
            </a:r>
            <a:r>
              <a:rPr lang="ko-KR" altLang="en-US" sz="1300" b="1" dirty="0"/>
              <a:t>제정목적 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환경친화적 경영을 통해 환경성과를 지속적으로 개선함과 동시에 사업활동 및 가치 사슬 전반의 부정적 환경영향을 최소화하기 위해 본 환경정책을 제정한다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 algn="ctr">
              <a:lnSpc>
                <a:spcPct val="150000"/>
              </a:lnSpc>
            </a:pPr>
            <a:r>
              <a:rPr lang="en-US" altLang="ko-KR" sz="1300" b="1" dirty="0"/>
              <a:t> </a:t>
            </a:r>
            <a:r>
              <a:rPr lang="ko-KR" altLang="en-US" sz="1300" b="1" dirty="0"/>
              <a:t>㈜</a:t>
            </a:r>
            <a:r>
              <a:rPr lang="ko-KR" altLang="en-US" sz="1300" b="1" dirty="0" err="1"/>
              <a:t>이디테크</a:t>
            </a:r>
            <a:r>
              <a:rPr lang="ko-KR" altLang="en-US" sz="1300" b="1" dirty="0"/>
              <a:t> 환경경영 방침 </a:t>
            </a:r>
            <a:endParaRPr lang="en-US" altLang="ko-KR" sz="1300" b="1" dirty="0"/>
          </a:p>
          <a:p>
            <a:pPr algn="ctr">
              <a:lnSpc>
                <a:spcPct val="150000"/>
              </a:lnSpc>
            </a:pPr>
            <a:endParaRPr lang="en-US" altLang="ko-KR" sz="1300" b="1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1300" dirty="0"/>
              <a:t>환경을 기업의 핵심 성공요소로 인식하고 능동적인 환경경영을 통해 기업 가치를 창출하고 사회적 책임을 이행한다</a:t>
            </a:r>
            <a:r>
              <a:rPr lang="en-US" altLang="ko-KR" sz="1300" dirty="0"/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1300" dirty="0"/>
              <a:t>기후변화 대응을 위하여 이행 가능한 목표를 설정하고 이행 성과를 평가한다</a:t>
            </a:r>
            <a:r>
              <a:rPr lang="en-US" altLang="ko-KR" sz="1300" dirty="0"/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1300" dirty="0"/>
              <a:t>제품의 개발</a:t>
            </a:r>
            <a:r>
              <a:rPr lang="en-US" altLang="ko-KR" sz="1300" dirty="0"/>
              <a:t>, </a:t>
            </a:r>
            <a:r>
              <a:rPr lang="ko-KR" altLang="en-US" sz="1300" dirty="0"/>
              <a:t>생산</a:t>
            </a:r>
            <a:r>
              <a:rPr lang="en-US" altLang="ko-KR" sz="1300" dirty="0"/>
              <a:t>, </a:t>
            </a:r>
            <a:r>
              <a:rPr lang="ko-KR" altLang="en-US" sz="1300" dirty="0"/>
              <a:t>판매</a:t>
            </a:r>
            <a:r>
              <a:rPr lang="en-US" altLang="ko-KR" sz="1300" dirty="0"/>
              <a:t>, </a:t>
            </a:r>
            <a:r>
              <a:rPr lang="ko-KR" altLang="en-US" sz="1300" dirty="0"/>
              <a:t>사용</a:t>
            </a:r>
            <a:r>
              <a:rPr lang="en-US" altLang="ko-KR" sz="1300" dirty="0"/>
              <a:t>, </a:t>
            </a:r>
            <a:r>
              <a:rPr lang="ko-KR" altLang="en-US" sz="1300" dirty="0"/>
              <a:t>폐기에 이르는 전 과정에 걸쳐 자원과 에너지의 지속가능한 사 용과 오염물질 저감에 적극 노력한다</a:t>
            </a:r>
            <a:r>
              <a:rPr lang="en-US" altLang="ko-KR" sz="1300" dirty="0"/>
              <a:t>.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1300" dirty="0"/>
              <a:t>협력업체의 환경경영 활동을 적극 지원하며 친환경 공급망 정책 이행을 위해 필요한 기준을 수립 및 이행한다</a:t>
            </a:r>
            <a:r>
              <a:rPr lang="en-US" altLang="ko-KR" sz="1300" dirty="0"/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1300" dirty="0"/>
              <a:t>국내외 환경 법규와 협약을 준수하며 환경경영 추진을 위해 필요한 정책을 수립 및 이행한다</a:t>
            </a:r>
            <a:r>
              <a:rPr lang="en-US" altLang="ko-KR" sz="1300" dirty="0"/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1300" dirty="0"/>
              <a:t>생물다양성을 보호하고</a:t>
            </a:r>
            <a:r>
              <a:rPr lang="en-US" altLang="ko-KR" sz="1300" dirty="0"/>
              <a:t>, </a:t>
            </a:r>
            <a:r>
              <a:rPr lang="ko-KR" altLang="en-US" sz="1300" dirty="0"/>
              <a:t>자연환경 보존하도록 노력한다</a:t>
            </a:r>
            <a:r>
              <a:rPr lang="en-US" altLang="ko-KR" sz="1300" dirty="0"/>
              <a:t>.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b="1" dirty="0"/>
              <a:t>나</a:t>
            </a:r>
            <a:r>
              <a:rPr lang="en-US" altLang="ko-KR" sz="1300" b="1" dirty="0"/>
              <a:t>. </a:t>
            </a:r>
            <a:r>
              <a:rPr lang="ko-KR" altLang="en-US" sz="1300" b="1" dirty="0"/>
              <a:t>적용범위 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300" b="1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이 환경경영 정책은 ㈜</a:t>
            </a:r>
            <a:r>
              <a:rPr lang="ko-KR" altLang="en-US" sz="1300" dirty="0" err="1"/>
              <a:t>이디테크</a:t>
            </a:r>
            <a:r>
              <a:rPr lang="ko-KR" altLang="en-US" sz="1300" dirty="0"/>
              <a:t> 및 그 소속의 모든 회사</a:t>
            </a:r>
            <a:r>
              <a:rPr lang="en-US" altLang="ko-KR" sz="1300" dirty="0"/>
              <a:t>, </a:t>
            </a:r>
            <a:r>
              <a:rPr lang="ko-KR" altLang="en-US" sz="1300" dirty="0"/>
              <a:t>사업 단위에 적용된다</a:t>
            </a:r>
            <a:r>
              <a:rPr lang="en-US" altLang="ko-KR" sz="1300" dirty="0"/>
              <a:t>. </a:t>
            </a:r>
            <a:r>
              <a:rPr lang="ko-KR" altLang="en-US" sz="1300" dirty="0"/>
              <a:t>㈜</a:t>
            </a:r>
            <a:r>
              <a:rPr lang="ko-KR" altLang="en-US" sz="1300" dirty="0" err="1"/>
              <a:t>이디테크</a:t>
            </a:r>
            <a:r>
              <a:rPr lang="ko-KR" altLang="en-US" sz="1300" dirty="0"/>
              <a:t> 모든 협력사</a:t>
            </a:r>
            <a:r>
              <a:rPr lang="en-US" altLang="ko-KR" sz="1300" dirty="0"/>
              <a:t>, </a:t>
            </a:r>
            <a:r>
              <a:rPr lang="ko-KR" altLang="en-US" sz="1300" dirty="0"/>
              <a:t>계약 파트너 등 공급망이 환경경영을 위하여 이 환경경영 정책을 준수할 것을 권고하고 그에 필요한 지원을 제공한다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ko-KR" altLang="en-US" sz="1300" dirty="0"/>
              <a:t>㈜</a:t>
            </a:r>
            <a:r>
              <a:rPr lang="ko-KR" altLang="en-US" sz="1300" dirty="0" err="1"/>
              <a:t>이디테크는ㄴ각</a:t>
            </a:r>
            <a:r>
              <a:rPr lang="ko-KR" altLang="en-US" sz="1300" dirty="0"/>
              <a:t> 국가의 환경 관련 법령 및 규제 등을 본 정책에 앞서 우선적으로 준수하며</a:t>
            </a:r>
            <a:r>
              <a:rPr lang="en-US" altLang="ko-KR" sz="1300" dirty="0"/>
              <a:t>, </a:t>
            </a:r>
            <a:r>
              <a:rPr lang="ko-KR" altLang="en-US" sz="1300" dirty="0"/>
              <a:t>현지 국가의 환경 관련 법령 및 규제 등에서 다루고 있지 않거나</a:t>
            </a:r>
            <a:r>
              <a:rPr lang="en-US" altLang="ko-KR" sz="1300" dirty="0"/>
              <a:t>, </a:t>
            </a:r>
            <a:r>
              <a:rPr lang="ko-KR" altLang="en-US" sz="1300" dirty="0"/>
              <a:t>특별한 조항을 두고 있지 않는 경우 에는 본 정책에 따라 환경경영 업무를 수행한다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① </a:t>
            </a:r>
            <a:r>
              <a:rPr lang="ko-KR" altLang="en-US" sz="1300" dirty="0"/>
              <a:t>공급망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</a:t>
            </a:r>
            <a:r>
              <a:rPr lang="en-US" altLang="ko-KR" sz="1300" dirty="0"/>
              <a:t>[</a:t>
            </a:r>
            <a:r>
              <a:rPr lang="ko-KR" altLang="en-US" sz="1300" dirty="0"/>
              <a:t>공급망 행동규범</a:t>
            </a:r>
            <a:r>
              <a:rPr lang="en-US" altLang="ko-KR" sz="1300" dirty="0"/>
              <a:t>], [</a:t>
            </a:r>
            <a:r>
              <a:rPr lang="ko-KR" altLang="en-US" sz="1300" dirty="0"/>
              <a:t>공급망 진단기준</a:t>
            </a:r>
            <a:r>
              <a:rPr lang="en-US" altLang="ko-KR" sz="1300" dirty="0"/>
              <a:t>]</a:t>
            </a:r>
            <a:r>
              <a:rPr lang="ko-KR" altLang="en-US" sz="1300" dirty="0"/>
              <a:t>에 따라</a:t>
            </a:r>
            <a:r>
              <a:rPr lang="en-US" altLang="ko-KR" sz="1300" dirty="0"/>
              <a:t>, </a:t>
            </a:r>
            <a:r>
              <a:rPr lang="ko-KR" altLang="en-US" sz="1300" dirty="0"/>
              <a:t>공급망의 환경경영 성과 및 리스크를 점검하며</a:t>
            </a:r>
            <a:r>
              <a:rPr lang="en-US" altLang="ko-KR" sz="1300" dirty="0"/>
              <a:t>, </a:t>
            </a:r>
            <a:r>
              <a:rPr lang="ko-KR" altLang="en-US" sz="1300" dirty="0"/>
              <a:t>고위험 공급망 또는 사업관계 상 상당한 영향력을 주고받는 공급망을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대상으로 환경경영 체계를 구축 지원한다</a:t>
            </a:r>
            <a:r>
              <a:rPr lang="en-US" altLang="ko-KR" sz="1300" dirty="0"/>
              <a:t>.</a:t>
            </a:r>
            <a:endParaRPr lang="ko-KR" altLang="en-US" sz="1300" dirty="0"/>
          </a:p>
        </p:txBody>
      </p:sp>
    </p:spTree>
    <p:extLst>
      <p:ext uri="{BB962C8B-B14F-4D97-AF65-F5344CB8AC3E}">
        <p14:creationId xmlns:p14="http://schemas.microsoft.com/office/powerpoint/2010/main" val="1020431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3475" y="249388"/>
            <a:ext cx="1133113" cy="722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848683" y="11321369"/>
            <a:ext cx="3160633" cy="477209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45" dirty="0">
                <a:solidFill>
                  <a:schemeClr val="tx1"/>
                </a:solidFill>
              </a:rPr>
              <a:t>페이지 </a:t>
            </a:r>
            <a:r>
              <a:rPr lang="en-US" altLang="ko-KR" sz="945" dirty="0">
                <a:solidFill>
                  <a:schemeClr val="tx1"/>
                </a:solidFill>
              </a:rPr>
              <a:t>4/6</a:t>
            </a:r>
            <a:endParaRPr lang="ko-KR" altLang="en-US" sz="945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FF28F5-A2EF-BB8D-3FD0-362DE396CFB7}"/>
              </a:ext>
            </a:extLst>
          </p:cNvPr>
          <p:cNvSpPr txBox="1"/>
          <p:nvPr/>
        </p:nvSpPr>
        <p:spPr>
          <a:xfrm>
            <a:off x="116957" y="876440"/>
            <a:ext cx="6624084" cy="15831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/>
              <a:t>②</a:t>
            </a:r>
            <a:r>
              <a:rPr lang="ko-KR" altLang="en-US" sz="1300" dirty="0"/>
              <a:t> 유통망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원재료</a:t>
            </a:r>
            <a:r>
              <a:rPr lang="en-US" altLang="ko-KR" sz="1300" dirty="0"/>
              <a:t>, </a:t>
            </a:r>
            <a:r>
              <a:rPr lang="ko-KR" altLang="en-US" sz="1300" dirty="0"/>
              <a:t>재공품 뿐만 아니라</a:t>
            </a:r>
            <a:r>
              <a:rPr lang="en-US" altLang="ko-KR" sz="1300" dirty="0"/>
              <a:t>, </a:t>
            </a:r>
            <a:r>
              <a:rPr lang="ko-KR" altLang="en-US" sz="1300" dirty="0"/>
              <a:t>최종 생산제품 등의 물류 및 운송 과정에서 발생하는 환경영향을 저감하기 위해 노력한다</a:t>
            </a:r>
            <a:r>
              <a:rPr lang="en-US" altLang="ko-KR" sz="1300" dirty="0"/>
              <a:t>. </a:t>
            </a:r>
            <a:r>
              <a:rPr lang="ko-KR" altLang="en-US" sz="1300" dirty="0"/>
              <a:t>에너지 효율이 높거나</a:t>
            </a:r>
            <a:r>
              <a:rPr lang="en-US" altLang="ko-KR" sz="1300" dirty="0"/>
              <a:t>, </a:t>
            </a:r>
            <a:r>
              <a:rPr lang="ko-KR" altLang="en-US" sz="1300" dirty="0"/>
              <a:t>친환경 에너지를 사용하는 물류 및 운송망을 지속적으로 확대함과 동시에</a:t>
            </a:r>
            <a:r>
              <a:rPr lang="en-US" altLang="ko-KR" sz="1300" dirty="0"/>
              <a:t>, </a:t>
            </a:r>
            <a:r>
              <a:rPr lang="ko-KR" altLang="en-US" sz="1300" dirty="0"/>
              <a:t>물류 및 운송 과정에서 발생하는 온실가스</a:t>
            </a:r>
            <a:r>
              <a:rPr lang="en-US" altLang="ko-KR" sz="1300" dirty="0"/>
              <a:t>, </a:t>
            </a:r>
            <a:r>
              <a:rPr lang="ko-KR" altLang="en-US" sz="1300" dirty="0"/>
              <a:t>폐기물</a:t>
            </a:r>
            <a:r>
              <a:rPr lang="en-US" altLang="ko-KR" sz="1300" dirty="0"/>
              <a:t>, </a:t>
            </a:r>
            <a:r>
              <a:rPr lang="ko-KR" altLang="en-US" sz="1300" dirty="0"/>
              <a:t>폐수</a:t>
            </a:r>
            <a:r>
              <a:rPr lang="en-US" altLang="ko-KR" sz="1300" dirty="0"/>
              <a:t>, </a:t>
            </a:r>
            <a:r>
              <a:rPr lang="ko-KR" altLang="en-US" sz="1300" dirty="0"/>
              <a:t>기타 오염물질을 저감하기 위한 대내외 협력 활동을 마련한다</a:t>
            </a:r>
            <a:r>
              <a:rPr lang="en-US" altLang="ko-KR" sz="1300" dirty="0"/>
              <a:t>.</a:t>
            </a:r>
            <a:endParaRPr lang="ko-KR" altLang="en-US" sz="13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887357-F20D-28C7-525C-D333373C5935}"/>
              </a:ext>
            </a:extLst>
          </p:cNvPr>
          <p:cNvSpPr txBox="1"/>
          <p:nvPr/>
        </p:nvSpPr>
        <p:spPr>
          <a:xfrm>
            <a:off x="116957" y="2757341"/>
            <a:ext cx="6624084" cy="8554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b="1" dirty="0"/>
              <a:t>다</a:t>
            </a:r>
            <a:r>
              <a:rPr lang="en-US" altLang="ko-KR" sz="1300" b="1" dirty="0"/>
              <a:t>. </a:t>
            </a:r>
            <a:r>
              <a:rPr lang="ko-KR" altLang="en-US" sz="1300" b="1" dirty="0"/>
              <a:t>이행방안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환경경영은 </a:t>
            </a:r>
            <a:r>
              <a:rPr lang="en-US" altLang="ko-KR" sz="1300" dirty="0"/>
              <a:t>1) </a:t>
            </a:r>
            <a:r>
              <a:rPr lang="ko-KR" altLang="en-US" sz="1300" dirty="0"/>
              <a:t>환경 관련 법령 및 규제 등의 준수</a:t>
            </a:r>
            <a:r>
              <a:rPr lang="en-US" altLang="ko-KR" sz="1300" dirty="0"/>
              <a:t>, 2) </a:t>
            </a:r>
            <a:r>
              <a:rPr lang="ko-KR" altLang="en-US" sz="1300" dirty="0"/>
              <a:t>환경경영 이행을 위한 정책 선언</a:t>
            </a:r>
            <a:r>
              <a:rPr lang="en-US" altLang="ko-KR" sz="1300" dirty="0"/>
              <a:t>, 3) </a:t>
            </a:r>
            <a:r>
              <a:rPr lang="ko-KR" altLang="en-US" sz="1300" dirty="0"/>
              <a:t>환경경영시스템 구축 및 관리규정 도입</a:t>
            </a:r>
            <a:r>
              <a:rPr lang="en-US" altLang="ko-KR" sz="1300" dirty="0"/>
              <a:t>, 4) </a:t>
            </a:r>
            <a:r>
              <a:rPr lang="ko-KR" altLang="en-US" sz="1300" dirty="0"/>
              <a:t>환경성과 모니터링</a:t>
            </a:r>
            <a:r>
              <a:rPr lang="en-US" altLang="ko-KR" sz="1300" dirty="0"/>
              <a:t>, 5) </a:t>
            </a:r>
            <a:r>
              <a:rPr lang="ko-KR" altLang="en-US" sz="1300" dirty="0"/>
              <a:t>리스크 발굴 및 과제 추진</a:t>
            </a:r>
            <a:r>
              <a:rPr lang="en-US" altLang="ko-KR" sz="1300" dirty="0"/>
              <a:t>, 6) </a:t>
            </a:r>
            <a:r>
              <a:rPr lang="ko-KR" altLang="en-US" sz="1300" dirty="0"/>
              <a:t>지속적 환경성과 개선활동으로 운영된다</a:t>
            </a:r>
            <a:r>
              <a:rPr lang="en-US" altLang="ko-KR" sz="1300" dirty="0"/>
              <a:t>. </a:t>
            </a:r>
            <a:r>
              <a:rPr lang="ko-KR" altLang="en-US" sz="1300" dirty="0"/>
              <a:t>환경경영 관련 조직은 주기적으로 법령의 재개정</a:t>
            </a:r>
            <a:r>
              <a:rPr lang="en-US" altLang="ko-KR" sz="1300" dirty="0"/>
              <a:t>, </a:t>
            </a:r>
            <a:r>
              <a:rPr lang="ko-KR" altLang="en-US" sz="1300" dirty="0"/>
              <a:t>사회 및 기업환경의 변화 등을 반영하여 해당 이행방안을 고도화해 나간다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500" b="1" dirty="0"/>
              <a:t>2.</a:t>
            </a:r>
            <a:r>
              <a:rPr lang="ko-KR" altLang="en-US" sz="1500" b="1" dirty="0"/>
              <a:t>기본원칙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자연환경을 우선적으로 생각하여 친환경 제품과 서비스 개발</a:t>
            </a:r>
            <a:r>
              <a:rPr lang="en-US" altLang="ko-KR" sz="1300" dirty="0"/>
              <a:t>, </a:t>
            </a:r>
            <a:r>
              <a:rPr lang="ko-KR" altLang="en-US" sz="1300" dirty="0"/>
              <a:t>순환경제 활성화</a:t>
            </a:r>
            <a:r>
              <a:rPr lang="en-US" altLang="ko-KR" sz="1300" dirty="0"/>
              <a:t>, </a:t>
            </a:r>
            <a:r>
              <a:rPr lang="ko-KR" altLang="en-US" sz="1300" dirty="0"/>
              <a:t>친환경 사업장 조성을 위해 노력한다</a:t>
            </a:r>
            <a:r>
              <a:rPr lang="en-US" altLang="ko-KR" sz="1300" dirty="0"/>
              <a:t>. </a:t>
            </a:r>
            <a:r>
              <a:rPr lang="ko-KR" altLang="en-US" sz="1300" dirty="0"/>
              <a:t>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환경경영을 추진하기 위해 환경 요소별 다음과 같은 기본원칙을 정의한다</a:t>
            </a:r>
            <a:r>
              <a:rPr lang="en-US" altLang="ko-KR" sz="1300" dirty="0"/>
              <a:t>. 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500" b="1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가</a:t>
            </a:r>
            <a:r>
              <a:rPr lang="en-US" altLang="ko-KR" sz="1300" dirty="0"/>
              <a:t>. </a:t>
            </a:r>
            <a:r>
              <a:rPr lang="ko-KR" altLang="en-US" sz="1300" dirty="0"/>
              <a:t>에너지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① 에너지 절감 추진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에너지 효율이 저하된 노후시설 교체</a:t>
            </a:r>
            <a:r>
              <a:rPr lang="en-US" altLang="ko-KR" sz="1300" dirty="0"/>
              <a:t>, </a:t>
            </a:r>
            <a:r>
              <a:rPr lang="ko-KR" altLang="en-US" sz="1300" dirty="0"/>
              <a:t>에너지 고효율 설비 도입</a:t>
            </a:r>
            <a:r>
              <a:rPr lang="en-US" altLang="ko-KR" sz="1300" dirty="0"/>
              <a:t>, </a:t>
            </a:r>
            <a:r>
              <a:rPr lang="ko-KR" altLang="en-US" sz="1300" dirty="0"/>
              <a:t>에너지 사용량 최소화를 위한 친 환경 공법 개발 및 적용</a:t>
            </a:r>
            <a:r>
              <a:rPr lang="en-US" altLang="ko-KR" sz="1300" dirty="0"/>
              <a:t>, </a:t>
            </a:r>
            <a:r>
              <a:rPr lang="ko-KR" altLang="en-US" sz="1300" dirty="0"/>
              <a:t>에너지 캠페인 시행 등 에너지 사용량 절감 활동을 추진한다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② </a:t>
            </a:r>
            <a:r>
              <a:rPr lang="ko-KR" altLang="en-US" sz="1300" dirty="0"/>
              <a:t>재생에너지 도입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재생에너지 발전 설비 설치</a:t>
            </a:r>
            <a:r>
              <a:rPr lang="en-US" altLang="ko-KR" sz="1300" dirty="0"/>
              <a:t>, </a:t>
            </a:r>
            <a:r>
              <a:rPr lang="ko-KR" altLang="en-US" sz="1300" dirty="0"/>
              <a:t>재생에너지 인증서 구매</a:t>
            </a:r>
            <a:r>
              <a:rPr lang="en-US" altLang="ko-KR" sz="1300" dirty="0"/>
              <a:t>, </a:t>
            </a:r>
            <a:r>
              <a:rPr lang="ko-KR" altLang="en-US" sz="1300" dirty="0"/>
              <a:t>발전사와 전력공급계약 등 사업장 여건을 고려한 재생에너지 솔루션 적용을 고려하며</a:t>
            </a:r>
            <a:r>
              <a:rPr lang="en-US" altLang="ko-KR" sz="1300" dirty="0"/>
              <a:t>, </a:t>
            </a:r>
            <a:r>
              <a:rPr lang="ko-KR" altLang="en-US" sz="1300" dirty="0"/>
              <a:t>청정수소 등 친환경 에너지 기술 개발과 사업을 확 대하기 위한 방안을 마련한다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③ </a:t>
            </a:r>
            <a:r>
              <a:rPr lang="ko-KR" altLang="en-US" sz="1300" dirty="0"/>
              <a:t>에너지 관리 시스템 운영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에너지 및 온실가스 모니터링을 위한 시스템을 마련하며</a:t>
            </a:r>
            <a:r>
              <a:rPr lang="en-US" altLang="ko-KR" sz="1300" dirty="0"/>
              <a:t>, </a:t>
            </a:r>
            <a:r>
              <a:rPr lang="ko-KR" altLang="en-US" sz="1300" dirty="0"/>
              <a:t>시스템 상 데이터 분석을 바탕으로 에 너지 관리 효율성을 제고하는 방안을 검토한다</a:t>
            </a:r>
            <a:r>
              <a:rPr lang="en-US" altLang="ko-KR" sz="1300" dirty="0"/>
              <a:t>. </a:t>
            </a:r>
            <a:endParaRPr lang="ko-KR" altLang="en-US" sz="1300" b="1" dirty="0"/>
          </a:p>
        </p:txBody>
      </p:sp>
    </p:spTree>
    <p:extLst>
      <p:ext uri="{BB962C8B-B14F-4D97-AF65-F5344CB8AC3E}">
        <p14:creationId xmlns:p14="http://schemas.microsoft.com/office/powerpoint/2010/main" val="3184586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3475" y="249388"/>
            <a:ext cx="1133113" cy="722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848683" y="11321369"/>
            <a:ext cx="3160633" cy="477209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45" dirty="0">
                <a:solidFill>
                  <a:schemeClr val="tx1"/>
                </a:solidFill>
              </a:rPr>
              <a:t>페이지 </a:t>
            </a:r>
            <a:r>
              <a:rPr lang="en-US" altLang="ko-KR" sz="945" dirty="0">
                <a:solidFill>
                  <a:schemeClr val="tx1"/>
                </a:solidFill>
              </a:rPr>
              <a:t>5/6</a:t>
            </a:r>
            <a:endParaRPr lang="ko-KR" altLang="en-US" sz="945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959E94-E0E3-1DB8-011F-1CD72AE0D345}"/>
              </a:ext>
            </a:extLst>
          </p:cNvPr>
          <p:cNvSpPr txBox="1"/>
          <p:nvPr/>
        </p:nvSpPr>
        <p:spPr>
          <a:xfrm>
            <a:off x="79743" y="610760"/>
            <a:ext cx="6698512" cy="10862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b="1" dirty="0"/>
              <a:t>나</a:t>
            </a:r>
            <a:r>
              <a:rPr lang="en-US" altLang="ko-KR" sz="1300" b="1" dirty="0"/>
              <a:t>. </a:t>
            </a:r>
            <a:r>
              <a:rPr lang="ko-KR" altLang="en-US" sz="1300" b="1" dirty="0"/>
              <a:t>용수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300" b="1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지속가능한 물 환경 보전의 필요성을 인식하며 용수 저감 및 재활용 방안을 모색하 고</a:t>
            </a:r>
            <a:r>
              <a:rPr lang="en-US" altLang="ko-KR" sz="1300" dirty="0"/>
              <a:t>, </a:t>
            </a:r>
            <a:r>
              <a:rPr lang="ko-KR" altLang="en-US" sz="1300" dirty="0"/>
              <a:t>물부족이 심각한 지역을 중심으로 용수 저장량 확대를 위한 저수시설 운영을 적극 고려한다</a:t>
            </a:r>
            <a:r>
              <a:rPr lang="en-US" altLang="ko-KR" sz="1300" dirty="0"/>
              <a:t>. </a:t>
            </a:r>
            <a:r>
              <a:rPr lang="ko-KR" altLang="en-US" sz="1300" dirty="0"/>
              <a:t>또한</a:t>
            </a:r>
            <a:r>
              <a:rPr lang="en-US" altLang="ko-KR" sz="1300" dirty="0"/>
              <a:t>, </a:t>
            </a:r>
            <a:r>
              <a:rPr lang="ko-KR" altLang="en-US" sz="1300" dirty="0"/>
              <a:t>공업용수 외 상수지역의 물 고갈 리스크를 파악 및 개선을 위한 대내외 활동을 추진한다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① </a:t>
            </a:r>
            <a:r>
              <a:rPr lang="ko-KR" altLang="en-US" sz="1300" dirty="0"/>
              <a:t>용수 재활용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수자원의 지속가능성 향상을 위해 용수를 </a:t>
            </a:r>
            <a:r>
              <a:rPr lang="ko-KR" altLang="en-US" sz="1300" dirty="0" err="1"/>
              <a:t>아껴쓰고</a:t>
            </a:r>
            <a:r>
              <a:rPr lang="en-US" altLang="ko-KR" sz="1300" dirty="0"/>
              <a:t>, </a:t>
            </a:r>
            <a:r>
              <a:rPr lang="ko-KR" altLang="en-US" sz="1300" dirty="0"/>
              <a:t>재사용하고</a:t>
            </a:r>
            <a:r>
              <a:rPr lang="en-US" altLang="ko-KR" sz="1300" dirty="0"/>
              <a:t>, </a:t>
            </a:r>
            <a:r>
              <a:rPr lang="ko-KR" altLang="en-US" sz="1300" dirty="0"/>
              <a:t>재활용하는 </a:t>
            </a:r>
            <a:r>
              <a:rPr lang="en-US" altLang="ko-KR" sz="1300" dirty="0"/>
              <a:t>3R(Reduce, Reuse, Recycle) </a:t>
            </a:r>
            <a:r>
              <a:rPr lang="ko-KR" altLang="en-US" sz="1300" dirty="0"/>
              <a:t>활동을 지속하며</a:t>
            </a:r>
            <a:r>
              <a:rPr lang="en-US" altLang="ko-KR" sz="1300" dirty="0"/>
              <a:t>, </a:t>
            </a:r>
            <a:r>
              <a:rPr lang="ko-KR" altLang="en-US" sz="1300" dirty="0"/>
              <a:t>폐수 </a:t>
            </a:r>
            <a:r>
              <a:rPr lang="ko-KR" altLang="en-US" sz="1300" dirty="0" err="1"/>
              <a:t>무방류</a:t>
            </a:r>
            <a:r>
              <a:rPr lang="ko-KR" altLang="en-US" sz="1300" dirty="0"/>
              <a:t> 설비 및 정화 설비 등 폐수 배출을 최소화한다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② </a:t>
            </a:r>
            <a:r>
              <a:rPr lang="ko-KR" altLang="en-US" sz="1300" dirty="0"/>
              <a:t>용수 저장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사업장 내 저수시설 등을 통해 용수 저장이 가능하도록 하며</a:t>
            </a:r>
            <a:r>
              <a:rPr lang="en-US" altLang="ko-KR" sz="1300" dirty="0"/>
              <a:t>, </a:t>
            </a:r>
            <a:r>
              <a:rPr lang="ko-KR" altLang="en-US" sz="1300" dirty="0"/>
              <a:t>우수 등을 관리</a:t>
            </a:r>
            <a:r>
              <a:rPr lang="en-US" altLang="ko-KR" sz="1300" dirty="0"/>
              <a:t>/</a:t>
            </a:r>
            <a:r>
              <a:rPr lang="ko-KR" altLang="en-US" sz="1300" dirty="0"/>
              <a:t>저장할 수 있도록 </a:t>
            </a:r>
            <a:r>
              <a:rPr lang="ko-KR" altLang="en-US" sz="1300" dirty="0" err="1"/>
              <a:t>집수설비</a:t>
            </a:r>
            <a:r>
              <a:rPr lang="ko-KR" altLang="en-US" sz="1300" dirty="0"/>
              <a:t> 및 배수로를 설치</a:t>
            </a:r>
            <a:r>
              <a:rPr lang="en-US" altLang="ko-KR" sz="1300" dirty="0"/>
              <a:t>•</a:t>
            </a:r>
            <a:r>
              <a:rPr lang="ko-KR" altLang="en-US" sz="1300" dirty="0"/>
              <a:t>운영한다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</a:p>
          <a:p>
            <a:pPr>
              <a:lnSpc>
                <a:spcPct val="150000"/>
              </a:lnSpc>
            </a:pPr>
            <a:r>
              <a:rPr lang="en-US" altLang="ko-KR" sz="1300" b="1" dirty="0"/>
              <a:t> </a:t>
            </a:r>
            <a:r>
              <a:rPr lang="ko-KR" altLang="en-US" sz="1300" b="1" dirty="0"/>
              <a:t>다</a:t>
            </a:r>
            <a:r>
              <a:rPr lang="en-US" altLang="ko-KR" sz="1300" b="1" dirty="0"/>
              <a:t>. </a:t>
            </a:r>
            <a:r>
              <a:rPr lang="ko-KR" altLang="en-US" sz="1300" b="1" dirty="0"/>
              <a:t>온실가스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300" b="1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기후변화에 적극적으로 대응하고 </a:t>
            </a:r>
            <a:r>
              <a:rPr lang="en-US" altLang="ko-KR" sz="1300" dirty="0"/>
              <a:t>Net Zero </a:t>
            </a:r>
            <a:r>
              <a:rPr lang="ko-KR" altLang="en-US" sz="1300" dirty="0"/>
              <a:t>목표 달성을 위해 실질적인 온실가스 감 축 방안을 마련하고</a:t>
            </a:r>
            <a:r>
              <a:rPr lang="en-US" altLang="ko-KR" sz="1300" dirty="0"/>
              <a:t>, </a:t>
            </a:r>
            <a:r>
              <a:rPr lang="ko-KR" altLang="en-US" sz="1300" dirty="0"/>
              <a:t>단계적으로 재생에너지 체계로의 전환을 추진하며</a:t>
            </a:r>
            <a:r>
              <a:rPr lang="en-US" altLang="ko-KR" sz="1300" dirty="0"/>
              <a:t>, </a:t>
            </a:r>
            <a:r>
              <a:rPr lang="ko-KR" altLang="en-US" sz="1300" dirty="0"/>
              <a:t>사업 현황을 고려하여 탄소중립 목표 달성을 위해 탄소흡수</a:t>
            </a:r>
            <a:r>
              <a:rPr lang="en-US" altLang="ko-KR" sz="1300" dirty="0"/>
              <a:t>/</a:t>
            </a:r>
            <a:r>
              <a:rPr lang="ko-KR" altLang="en-US" sz="1300" dirty="0"/>
              <a:t>상쇄 활동 등을 포함하는 온실가스 관리 및 탄소중립 추진 정 책을 수립 및 이행한다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① </a:t>
            </a:r>
            <a:r>
              <a:rPr lang="ko-KR" altLang="en-US" sz="1300" dirty="0"/>
              <a:t>사업장 감축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재생에너지 전환</a:t>
            </a:r>
            <a:r>
              <a:rPr lang="en-US" altLang="ko-KR" sz="1300" dirty="0"/>
              <a:t>, </a:t>
            </a:r>
            <a:r>
              <a:rPr lang="ko-KR" altLang="en-US" sz="1300" dirty="0"/>
              <a:t>에너지 효율화</a:t>
            </a:r>
            <a:r>
              <a:rPr lang="en-US" altLang="ko-KR" sz="1300" dirty="0"/>
              <a:t>, </a:t>
            </a:r>
            <a:r>
              <a:rPr lang="ko-KR" altLang="en-US" sz="1300" dirty="0"/>
              <a:t>청정수소에너지 등을 활용하여 탄소중립을 달성한다</a:t>
            </a:r>
            <a:r>
              <a:rPr lang="en-US" altLang="ko-KR" sz="1300" dirty="0"/>
              <a:t>. </a:t>
            </a:r>
            <a:r>
              <a:rPr lang="ko-KR" altLang="en-US" sz="1300" dirty="0"/>
              <a:t>또한</a:t>
            </a:r>
            <a:r>
              <a:rPr lang="en-US" altLang="ko-KR" sz="1300" dirty="0"/>
              <a:t>, </a:t>
            </a:r>
            <a:r>
              <a:rPr lang="ko-KR" altLang="en-US" sz="1300" dirty="0"/>
              <a:t>친환경 </a:t>
            </a:r>
            <a:r>
              <a:rPr lang="ko-KR" altLang="en-US" sz="1300" dirty="0" err="1"/>
              <a:t>스마트팩토리</a:t>
            </a:r>
            <a:r>
              <a:rPr lang="ko-KR" altLang="en-US" sz="1300" dirty="0"/>
              <a:t> 등 제조 기술 고도화 및 플랫폼 혁신으로 탄소중립 생산 거점을 구현한다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② </a:t>
            </a:r>
            <a:r>
              <a:rPr lang="ko-KR" altLang="en-US" sz="1300" dirty="0"/>
              <a:t>공급망 감축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공급망 탄소중립 지침 개발</a:t>
            </a:r>
            <a:r>
              <a:rPr lang="en-US" altLang="ko-KR" sz="1300" dirty="0"/>
              <a:t>, </a:t>
            </a:r>
            <a:r>
              <a:rPr lang="ko-KR" altLang="en-US" sz="1300" dirty="0"/>
              <a:t>탄소중립 실천 유도</a:t>
            </a:r>
            <a:r>
              <a:rPr lang="en-US" altLang="ko-KR" sz="1300" dirty="0"/>
              <a:t>, </a:t>
            </a:r>
            <a:r>
              <a:rPr lang="ko-KR" altLang="en-US" sz="1300" dirty="0"/>
              <a:t>공급망 특성을 고려한 감축활동을 수행한다</a:t>
            </a:r>
            <a:r>
              <a:rPr lang="en-US" altLang="ko-KR" sz="1300" dirty="0"/>
              <a:t>. </a:t>
            </a:r>
            <a:r>
              <a:rPr lang="ko-KR" altLang="en-US" sz="1300" dirty="0"/>
              <a:t>특히</a:t>
            </a:r>
            <a:r>
              <a:rPr lang="en-US" altLang="ko-KR" sz="1300" dirty="0"/>
              <a:t>, </a:t>
            </a:r>
            <a:r>
              <a:rPr lang="ko-KR" altLang="en-US" sz="1300" dirty="0"/>
              <a:t>원부자재 협력사와 공동으로 공급망 감축 위한 재활용</a:t>
            </a:r>
            <a:r>
              <a:rPr lang="en-US" altLang="ko-KR" sz="1300" dirty="0"/>
              <a:t>/</a:t>
            </a:r>
            <a:r>
              <a:rPr lang="ko-KR" altLang="en-US" sz="1300" dirty="0"/>
              <a:t>신소재 확대 사업을 추진한다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③ </a:t>
            </a:r>
            <a:r>
              <a:rPr lang="ko-KR" altLang="en-US" sz="1300" dirty="0"/>
              <a:t>제품 및 서비스 감축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친환경 제품 전용 플랫폼 및 기술 개발</a:t>
            </a:r>
            <a:r>
              <a:rPr lang="en-US" altLang="ko-KR" sz="1300" dirty="0"/>
              <a:t>, </a:t>
            </a:r>
            <a:r>
              <a:rPr lang="ko-KR" altLang="en-US" sz="1300" dirty="0"/>
              <a:t>친환경 제품 위한 인프라 확대</a:t>
            </a:r>
            <a:r>
              <a:rPr lang="en-US" altLang="ko-KR" sz="1300" dirty="0"/>
              <a:t>, </a:t>
            </a:r>
            <a:r>
              <a:rPr lang="ko-KR" altLang="en-US" sz="1300" dirty="0"/>
              <a:t>친환경 제품 및 서비스 보급을 확대한다</a:t>
            </a:r>
            <a:r>
              <a:rPr lang="en-US" altLang="ko-KR" sz="1300" dirty="0"/>
              <a:t>. </a:t>
            </a:r>
            <a:r>
              <a:rPr lang="ko-KR" altLang="en-US" sz="1300" dirty="0"/>
              <a:t>이를 통해</a:t>
            </a:r>
            <a:r>
              <a:rPr lang="en-US" altLang="ko-KR" sz="1300" dirty="0"/>
              <a:t>, </a:t>
            </a:r>
            <a:r>
              <a:rPr lang="ko-KR" altLang="en-US" sz="1300" dirty="0"/>
              <a:t>제품 및 서비스 사용으로 인한 배출가스</a:t>
            </a:r>
            <a:r>
              <a:rPr lang="en-US" altLang="ko-KR" sz="1300" dirty="0"/>
              <a:t>/</a:t>
            </a:r>
            <a:r>
              <a:rPr lang="ko-KR" altLang="en-US" sz="1300" dirty="0"/>
              <a:t>온실가스를 감축한다</a:t>
            </a:r>
            <a:r>
              <a:rPr lang="en-US" altLang="ko-KR" sz="1300" dirty="0"/>
              <a:t>.</a:t>
            </a:r>
            <a:endParaRPr lang="ko-KR" altLang="en-US" sz="1300" dirty="0"/>
          </a:p>
        </p:txBody>
      </p:sp>
    </p:spTree>
    <p:extLst>
      <p:ext uri="{BB962C8B-B14F-4D97-AF65-F5344CB8AC3E}">
        <p14:creationId xmlns:p14="http://schemas.microsoft.com/office/powerpoint/2010/main" val="2036023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3475" y="249388"/>
            <a:ext cx="1133113" cy="722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848683" y="11321369"/>
            <a:ext cx="3160633" cy="477209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45" dirty="0">
                <a:solidFill>
                  <a:schemeClr val="tx1"/>
                </a:solidFill>
              </a:rPr>
              <a:t>페이지 </a:t>
            </a:r>
            <a:r>
              <a:rPr lang="en-US" altLang="ko-KR" sz="945">
                <a:solidFill>
                  <a:schemeClr val="tx1"/>
                </a:solidFill>
              </a:rPr>
              <a:t>6/6</a:t>
            </a:r>
            <a:endParaRPr lang="ko-KR" altLang="en-US" sz="945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3A1FDB-2B89-3018-116C-82B79673322A}"/>
              </a:ext>
            </a:extLst>
          </p:cNvPr>
          <p:cNvSpPr txBox="1"/>
          <p:nvPr/>
        </p:nvSpPr>
        <p:spPr>
          <a:xfrm>
            <a:off x="148856" y="743590"/>
            <a:ext cx="6613451" cy="99640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b="1" dirty="0"/>
              <a:t>라</a:t>
            </a:r>
            <a:r>
              <a:rPr lang="en-US" altLang="ko-KR" sz="1300" b="1" dirty="0"/>
              <a:t>. </a:t>
            </a:r>
            <a:r>
              <a:rPr lang="ko-KR" altLang="en-US" sz="1300" b="1" dirty="0"/>
              <a:t>폐기물 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사업운영 과정에서 발생하는 폐기물을 줄이고</a:t>
            </a:r>
            <a:r>
              <a:rPr lang="en-US" altLang="ko-KR" sz="1300" dirty="0"/>
              <a:t>, </a:t>
            </a:r>
            <a:r>
              <a:rPr lang="ko-KR" altLang="en-US" sz="1300" dirty="0"/>
              <a:t>폐기물의 효율적 처리를 위하여 폐기 물 관리 및 재활용 정책을 수립하여 운영한다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① </a:t>
            </a:r>
            <a:r>
              <a:rPr lang="ko-KR" altLang="en-US" sz="1300" dirty="0"/>
              <a:t>폐기물 처리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추적관리 사업장에서 배출되는 폐기물은 적법하게 처리 및 추적될 수 있도록 관련 법령에서 정한 절차 등 에 따른다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② </a:t>
            </a:r>
            <a:r>
              <a:rPr lang="ko-KR" altLang="en-US" sz="1300" dirty="0"/>
              <a:t>폐기물 재활용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향상 사업운영 과정에서 발생하는 폐기물의 종류와 양에 따라 최적의 처리방법을 결정한다</a:t>
            </a:r>
            <a:r>
              <a:rPr lang="en-US" altLang="ko-KR" sz="1300" dirty="0"/>
              <a:t>. </a:t>
            </a:r>
            <a:r>
              <a:rPr lang="ko-KR" altLang="en-US" sz="1300" dirty="0"/>
              <a:t>이를 통해</a:t>
            </a:r>
            <a:r>
              <a:rPr lang="en-US" altLang="ko-KR" sz="1300" dirty="0"/>
              <a:t>, </a:t>
            </a:r>
            <a:r>
              <a:rPr lang="ko-KR" altLang="en-US" sz="1300" dirty="0"/>
              <a:t>매립</a:t>
            </a:r>
            <a:r>
              <a:rPr lang="en-US" altLang="ko-KR" sz="1300" dirty="0"/>
              <a:t>/</a:t>
            </a:r>
            <a:r>
              <a:rPr lang="ko-KR" altLang="en-US" sz="1300" dirty="0"/>
              <a:t>소각되는 폐기물 비율을 최소화하며</a:t>
            </a:r>
            <a:r>
              <a:rPr lang="en-US" altLang="ko-KR" sz="1300" dirty="0"/>
              <a:t>, </a:t>
            </a:r>
            <a:r>
              <a:rPr lang="ko-KR" altLang="en-US" sz="1300" dirty="0"/>
              <a:t>폐기물의 재활용율을 향상한다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b="1" dirty="0"/>
              <a:t>마</a:t>
            </a:r>
            <a:r>
              <a:rPr lang="en-US" altLang="ko-KR" sz="1300" b="1" dirty="0"/>
              <a:t>. </a:t>
            </a:r>
            <a:r>
              <a:rPr lang="ko-KR" altLang="en-US" sz="1300" b="1" dirty="0"/>
              <a:t>유해물질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사업 과정에서 사용되거나 제품에 함유된 </a:t>
            </a:r>
            <a:r>
              <a:rPr lang="en-US" altLang="ko-KR" sz="1300" dirty="0"/>
              <a:t>(</a:t>
            </a:r>
            <a:r>
              <a:rPr lang="ko-KR" altLang="en-US" sz="1300" dirty="0"/>
              <a:t>유해</a:t>
            </a:r>
            <a:r>
              <a:rPr lang="en-US" altLang="ko-KR" sz="1300" dirty="0"/>
              <a:t>)</a:t>
            </a:r>
            <a:r>
              <a:rPr lang="ko-KR" altLang="en-US" sz="1300" dirty="0"/>
              <a:t>화학물질의 현황을 파악하고 이해 관계자에게 필요한 정보를 제공하며</a:t>
            </a:r>
            <a:r>
              <a:rPr lang="en-US" altLang="ko-KR" sz="1300" dirty="0"/>
              <a:t>, </a:t>
            </a:r>
            <a:r>
              <a:rPr lang="ko-KR" altLang="en-US" sz="1300" dirty="0"/>
              <a:t>유해물질 감축에 노력하고 유해물질의 위해성을 평가 및 관 리한다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b="1" dirty="0"/>
              <a:t> </a:t>
            </a:r>
            <a:r>
              <a:rPr lang="ko-KR" altLang="en-US" sz="1300" b="1" dirty="0"/>
              <a:t>바</a:t>
            </a:r>
            <a:r>
              <a:rPr lang="en-US" altLang="ko-KR" sz="1300" b="1" dirty="0"/>
              <a:t>. </a:t>
            </a:r>
            <a:r>
              <a:rPr lang="ko-KR" altLang="en-US" sz="1300" b="1" dirty="0"/>
              <a:t>지역사회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300" b="1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회사 및 근로자들이 지역사회의 구성원임을 인식하고 사업 운영 전반에 있어 환경 문제가 지역사회에 미치는 영향을 고려하며 이를 합리적으로 관리하기 위한 방안을 수립하여 이 행한다</a:t>
            </a:r>
            <a:r>
              <a:rPr lang="en-US" altLang="ko-KR" sz="1300" dirty="0"/>
              <a:t>. </a:t>
            </a:r>
            <a:r>
              <a:rPr lang="ko-KR" altLang="en-US" sz="1300" dirty="0"/>
              <a:t>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환경에 관한 정보를 지역사회에 공개하고 지역사회의 의견 반영 및 이해관계 자와의 지속적인 소통을 위하여 필요한 절차를 마련한다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b="1" dirty="0"/>
              <a:t>부  칙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이 규정은 </a:t>
            </a:r>
            <a:r>
              <a:rPr lang="en-US" altLang="ko-KR" sz="1300" dirty="0"/>
              <a:t>2024</a:t>
            </a:r>
            <a:r>
              <a:rPr lang="ko-KR" altLang="en-US" sz="1300" dirty="0"/>
              <a:t>년 </a:t>
            </a:r>
            <a:r>
              <a:rPr lang="en-US" altLang="ko-KR" sz="1300" dirty="0"/>
              <a:t>03</a:t>
            </a:r>
            <a:r>
              <a:rPr lang="ko-KR" altLang="en-US" sz="1300" dirty="0"/>
              <a:t>월 </a:t>
            </a:r>
            <a:r>
              <a:rPr lang="en-US" altLang="ko-KR" sz="1300" dirty="0"/>
              <a:t>01</a:t>
            </a:r>
            <a:r>
              <a:rPr lang="ko-KR" altLang="en-US" sz="1300" dirty="0"/>
              <a:t>일부로 시행한다</a:t>
            </a:r>
            <a:r>
              <a:rPr lang="en-US" altLang="ko-KR" sz="1300" dirty="0"/>
              <a:t>.</a:t>
            </a:r>
            <a:endParaRPr lang="ko-KR" altLang="en-US" sz="1300" dirty="0"/>
          </a:p>
        </p:txBody>
      </p:sp>
    </p:spTree>
    <p:extLst>
      <p:ext uri="{BB962C8B-B14F-4D97-AF65-F5344CB8AC3E}">
        <p14:creationId xmlns:p14="http://schemas.microsoft.com/office/powerpoint/2010/main" val="2728554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4D2B20-63D5-3AEB-04E8-287BC1B3A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3033E5A-F593-1D02-ED02-D0744E115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6143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36</TotalTime>
  <Words>985</Words>
  <Application>Microsoft Office PowerPoint</Application>
  <PresentationFormat>와이드스크린</PresentationFormat>
  <Paragraphs>110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Enc</dc:creator>
  <cp:lastModifiedBy>Enc</cp:lastModifiedBy>
  <cp:revision>2</cp:revision>
  <cp:lastPrinted>2025-09-04T01:26:52Z</cp:lastPrinted>
  <dcterms:created xsi:type="dcterms:W3CDTF">2025-08-29T05:36:39Z</dcterms:created>
  <dcterms:modified xsi:type="dcterms:W3CDTF">2025-09-04T01:26:55Z</dcterms:modified>
</cp:coreProperties>
</file>