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</p:sldIdLst>
  <p:sldSz cx="7254875" cy="103838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699393"/>
            <a:ext cx="6166644" cy="3615114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5453919"/>
            <a:ext cx="5441156" cy="2507023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95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552843"/>
            <a:ext cx="1564332" cy="879982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552843"/>
            <a:ext cx="4602311" cy="879982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372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9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2588752"/>
            <a:ext cx="6257330" cy="4319387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6949002"/>
            <a:ext cx="6257330" cy="2271464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93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50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552846"/>
            <a:ext cx="6257330" cy="20070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2545483"/>
            <a:ext cx="3069152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3792985"/>
            <a:ext cx="3069152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2545483"/>
            <a:ext cx="3084267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3792985"/>
            <a:ext cx="3084267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44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51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666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495083"/>
            <a:ext cx="3672780" cy="7379255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16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495083"/>
            <a:ext cx="3672780" cy="7379255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36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552846"/>
            <a:ext cx="6257330" cy="2007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2764216"/>
            <a:ext cx="6257330" cy="658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9624282"/>
            <a:ext cx="2448520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0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25485" rtl="0" eaLnBrk="1" latinLnBrk="1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1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51DB6975-3D29-3F21-480D-1996593C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285734"/>
              </p:ext>
            </p:extLst>
          </p:nvPr>
        </p:nvGraphicFramePr>
        <p:xfrm>
          <a:off x="219652" y="722658"/>
          <a:ext cx="2972330" cy="1278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605">
                  <a:extLst>
                    <a:ext uri="{9D8B030D-6E8A-4147-A177-3AD203B41FA5}">
                      <a16:colId xmlns:a16="http://schemas.microsoft.com/office/drawing/2014/main" val="1402793642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263193658"/>
                    </a:ext>
                  </a:extLst>
                </a:gridCol>
              </a:tblGrid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문서관리번호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EDTECH-</a:t>
                      </a:r>
                      <a:r>
                        <a:rPr lang="ko-KR" altLang="en-US" dirty="0"/>
                        <a:t>인사</a:t>
                      </a:r>
                      <a:r>
                        <a:rPr lang="en-US" altLang="ko-KR" dirty="0"/>
                        <a:t>-A03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286188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최초작성일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2024.03.01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027647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최종수정일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2024.04.01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961552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관리담당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인사총무팀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074305"/>
                  </a:ext>
                </a:extLst>
              </a:tr>
            </a:tbl>
          </a:graphicData>
        </a:graphic>
      </p:graphicFrame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853" y="487627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사각형: 둥근 대각선 방향 모서리 7">
            <a:extLst>
              <a:ext uri="{FF2B5EF4-FFF2-40B4-BE49-F238E27FC236}">
                <a16:creationId xmlns:a16="http://schemas.microsoft.com/office/drawing/2014/main" id="{908C4D47-595D-4F64-1B5F-E37B63C455EF}"/>
              </a:ext>
            </a:extLst>
          </p:cNvPr>
          <p:cNvSpPr/>
          <p:nvPr/>
        </p:nvSpPr>
        <p:spPr>
          <a:xfrm>
            <a:off x="2001448" y="7500865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tx1"/>
                </a:solidFill>
              </a:rPr>
              <a:t>2024.03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9" name="사각형: 둥근 대각선 방향 모서리 8">
            <a:extLst>
              <a:ext uri="{FF2B5EF4-FFF2-40B4-BE49-F238E27FC236}">
                <a16:creationId xmlns:a16="http://schemas.microsoft.com/office/drawing/2014/main" id="{AB54DED9-2B31-A27E-F079-9FF6B6FD62AF}"/>
              </a:ext>
            </a:extLst>
          </p:cNvPr>
          <p:cNvSpPr/>
          <p:nvPr/>
        </p:nvSpPr>
        <p:spPr>
          <a:xfrm>
            <a:off x="2001448" y="2378148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tx1"/>
                </a:solidFill>
              </a:rPr>
              <a:t>㈜</a:t>
            </a:r>
            <a:r>
              <a:rPr lang="ko-KR" altLang="en-US" sz="2000" dirty="0" err="1">
                <a:solidFill>
                  <a:schemeClr val="tx1"/>
                </a:solidFill>
              </a:rPr>
              <a:t>이디테크</a:t>
            </a:r>
            <a:r>
              <a:rPr lang="ko-KR" altLang="en-US" sz="2000" dirty="0">
                <a:solidFill>
                  <a:schemeClr val="tx1"/>
                </a:solidFill>
              </a:rPr>
              <a:t> 고충처리 규정</a:t>
            </a:r>
          </a:p>
        </p:txBody>
      </p:sp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2001448" y="9519463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1/4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9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6" y="9454654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2/4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7C0303-6A62-0D58-DA3B-565CC95D42D4}"/>
              </a:ext>
            </a:extLst>
          </p:cNvPr>
          <p:cNvSpPr txBox="1"/>
          <p:nvPr/>
        </p:nvSpPr>
        <p:spPr>
          <a:xfrm>
            <a:off x="140434" y="424359"/>
            <a:ext cx="6974005" cy="915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1 </a:t>
            </a:r>
            <a:r>
              <a:rPr lang="ko-KR" altLang="en-US" sz="1500" b="1" dirty="0"/>
              <a:t>장 총 칙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</a:t>
            </a:r>
            <a:r>
              <a:rPr lang="ko-KR" altLang="en-US" sz="1300" dirty="0"/>
              <a:t>조 </a:t>
            </a:r>
            <a:r>
              <a:rPr lang="en-US" altLang="ko-KR" sz="1300" dirty="0"/>
              <a:t>(</a:t>
            </a:r>
            <a:r>
              <a:rPr lang="ko-KR" altLang="en-US" sz="1300" dirty="0"/>
              <a:t>목적</a:t>
            </a:r>
            <a:r>
              <a:rPr lang="en-US" altLang="ko-KR" sz="1300" dirty="0"/>
              <a:t>)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본 규정은 근로자참여 및 협력증진에 관한 법률 제</a:t>
            </a:r>
            <a:r>
              <a:rPr lang="en-US" altLang="ko-KR" sz="1300" dirty="0"/>
              <a:t>26</a:t>
            </a:r>
            <a:r>
              <a:rPr lang="ko-KR" altLang="en-US" sz="1300" dirty="0"/>
              <a:t>조의 규정에 의하여 임직원의 인사상담 및 고충 처리심사에 관한 절차등을 규정함을 목적으로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2</a:t>
            </a:r>
            <a:r>
              <a:rPr lang="ko-KR" altLang="en-US" sz="1300" dirty="0"/>
              <a:t>조 </a:t>
            </a:r>
            <a:r>
              <a:rPr lang="en-US" altLang="ko-KR" sz="1300" dirty="0"/>
              <a:t>(</a:t>
            </a:r>
            <a:r>
              <a:rPr lang="ko-KR" altLang="en-US" sz="1300" dirty="0"/>
              <a:t>고충심사대상</a:t>
            </a:r>
            <a:r>
              <a:rPr lang="en-US" altLang="ko-KR" sz="1300" dirty="0"/>
              <a:t>)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임직원은 누구나 근무조건</a:t>
            </a:r>
            <a:r>
              <a:rPr lang="en-US" altLang="ko-KR" sz="1300" dirty="0"/>
              <a:t>, </a:t>
            </a:r>
            <a:r>
              <a:rPr lang="ko-KR" altLang="en-US" sz="1300" dirty="0"/>
              <a:t>인사관리 등 기타 신상문제에 대하여 고충심사를 청구할 수 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2 </a:t>
            </a:r>
            <a:r>
              <a:rPr lang="ko-KR" altLang="en-US" sz="1500" b="1" dirty="0"/>
              <a:t>장 고충처리위원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3</a:t>
            </a:r>
            <a:r>
              <a:rPr lang="ko-KR" altLang="en-US" sz="1300" dirty="0"/>
              <a:t>조 </a:t>
            </a:r>
            <a:r>
              <a:rPr lang="en-US" altLang="ko-KR" sz="1300" dirty="0"/>
              <a:t>(</a:t>
            </a:r>
            <a:r>
              <a:rPr lang="ko-KR" altLang="en-US" sz="1300" dirty="0"/>
              <a:t>고충처리위원</a:t>
            </a:r>
            <a:r>
              <a:rPr lang="en-US" altLang="ko-KR" sz="13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협의회는 임직원의 일반적 고충을 청취하고 이를 처리하기 위하여 고충처리위원을 둔다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4</a:t>
            </a:r>
            <a:r>
              <a:rPr lang="ko-KR" altLang="en-US" sz="1300" dirty="0"/>
              <a:t>조 </a:t>
            </a:r>
            <a:r>
              <a:rPr lang="en-US" altLang="ko-KR" sz="1300" dirty="0"/>
              <a:t>(</a:t>
            </a:r>
            <a:r>
              <a:rPr lang="ko-KR" altLang="en-US" sz="1300" dirty="0"/>
              <a:t>고충처리위원의 선임 및 임기</a:t>
            </a:r>
            <a:r>
              <a:rPr lang="en-US" altLang="ko-KR" sz="13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① </a:t>
            </a:r>
            <a:r>
              <a:rPr lang="ko-KR" altLang="en-US" sz="1300" dirty="0"/>
              <a:t>고충처리위원은 협의회가 그 위원중에서 선임하되 사용자측 고충처리위원과 근로자 측 고충처리위원 은 각 동수로 함을 원칙으로 한다</a:t>
            </a:r>
            <a:r>
              <a:rPr lang="en-US" altLang="ko-KR" sz="1300" dirty="0"/>
              <a:t>. </a:t>
            </a:r>
            <a:r>
              <a:rPr lang="ko-KR" altLang="en-US" sz="1300" dirty="0"/>
              <a:t>다만</a:t>
            </a:r>
            <a:r>
              <a:rPr lang="en-US" altLang="ko-KR" sz="1300" dirty="0"/>
              <a:t>, </a:t>
            </a:r>
            <a:r>
              <a:rPr lang="ko-KR" altLang="en-US" sz="1300" dirty="0"/>
              <a:t>특별한 사정이 있는 경우에는 노사 협의로 그러하지 아니할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② </a:t>
            </a:r>
            <a:r>
              <a:rPr lang="ko-KR" altLang="en-US" sz="1300" dirty="0"/>
              <a:t>위원의 임기는 </a:t>
            </a:r>
            <a:r>
              <a:rPr lang="en-US" altLang="ko-KR" sz="1300" dirty="0"/>
              <a:t>3</a:t>
            </a:r>
            <a:r>
              <a:rPr lang="ko-KR" altLang="en-US" sz="1300" dirty="0"/>
              <a:t>년으로 하되 연임할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③ </a:t>
            </a:r>
            <a:r>
              <a:rPr lang="ko-KR" altLang="en-US" sz="1300" dirty="0"/>
              <a:t>위원은 그 임기가 만료된 경우라도 그 후임자가 선출될 때까지 계속 그 직무를 담당한다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④ </a:t>
            </a:r>
            <a:r>
              <a:rPr lang="ko-KR" altLang="en-US" sz="1300" dirty="0"/>
              <a:t>보궐위원의 임기는 전임자의 </a:t>
            </a:r>
            <a:r>
              <a:rPr lang="ko-KR" altLang="en-US" sz="1300" dirty="0" err="1"/>
              <a:t>잔임기간으로</a:t>
            </a:r>
            <a:r>
              <a:rPr lang="ko-KR" altLang="en-US" sz="1300" dirty="0"/>
              <a:t> 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 algn="ctr">
              <a:lnSpc>
                <a:spcPct val="150000"/>
              </a:lnSpc>
            </a:pPr>
            <a:r>
              <a:rPr lang="en-US" altLang="ko-KR" sz="1500" b="1" dirty="0"/>
              <a:t> </a:t>
            </a:r>
            <a:r>
              <a:rPr lang="ko-KR" altLang="en-US" sz="1500" b="1" dirty="0"/>
              <a:t>제 </a:t>
            </a:r>
            <a:r>
              <a:rPr lang="en-US" altLang="ko-KR" sz="1500" b="1" dirty="0"/>
              <a:t>3 </a:t>
            </a:r>
            <a:r>
              <a:rPr lang="ko-KR" altLang="en-US" sz="1500" b="1" dirty="0"/>
              <a:t>장 고충처리절차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5</a:t>
            </a:r>
            <a:r>
              <a:rPr lang="ko-KR" altLang="en-US" sz="1300" dirty="0"/>
              <a:t>조 </a:t>
            </a:r>
            <a:r>
              <a:rPr lang="en-US" altLang="ko-KR" sz="1300" dirty="0"/>
              <a:t>(</a:t>
            </a:r>
            <a:r>
              <a:rPr lang="ko-KR" altLang="en-US" sz="1300" dirty="0"/>
              <a:t>고충처리절차</a:t>
            </a:r>
            <a:r>
              <a:rPr lang="en-US" altLang="ko-KR" sz="13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① </a:t>
            </a:r>
            <a:r>
              <a:rPr lang="ko-KR" altLang="en-US" sz="1300" dirty="0"/>
              <a:t>임직원은 고충사항이 있을 시에는 고충처리위원에게 구두 또는 서면으로 신고한다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② </a:t>
            </a:r>
            <a:r>
              <a:rPr lang="ko-KR" altLang="en-US" sz="1300" dirty="0"/>
              <a:t>고충처리위원은 신고</a:t>
            </a:r>
            <a:r>
              <a:rPr lang="en-US" altLang="ko-KR" sz="1300" dirty="0"/>
              <a:t>, </a:t>
            </a:r>
            <a:r>
              <a:rPr lang="ko-KR" altLang="en-US" sz="1300" dirty="0"/>
              <a:t>접수된 고충사항을 지체없이 처리하여야 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③ </a:t>
            </a:r>
            <a:r>
              <a:rPr lang="ko-KR" altLang="en-US" sz="1300" dirty="0"/>
              <a:t>고충처리위원은 임직원으로부터 고충사항을 청취한 때에는 </a:t>
            </a:r>
            <a:r>
              <a:rPr lang="en-US" altLang="ko-KR" sz="1300" dirty="0"/>
              <a:t>10</a:t>
            </a:r>
            <a:r>
              <a:rPr lang="ko-KR" altLang="en-US" sz="1300" dirty="0"/>
              <a:t>일 이내에 조치사항 및 기타 처리결과 를 당해 임직원에게 통보하여야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④ </a:t>
            </a:r>
            <a:r>
              <a:rPr lang="ko-KR" altLang="en-US" sz="1300" dirty="0"/>
              <a:t>고충처리위원이 처리하기 곤란한 사항이나 고충사항이 다수 또는 전체 직원에게 해당하는 사항에 대하여는 협의회에 부의하여 협의 처리한다</a:t>
            </a:r>
            <a:r>
              <a:rPr lang="en-US" altLang="ko-KR" sz="13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78230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3/4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B6EDF0-E1B9-8A0A-0351-F5C0A1E36025}"/>
              </a:ext>
            </a:extLst>
          </p:cNvPr>
          <p:cNvSpPr txBox="1"/>
          <p:nvPr/>
        </p:nvSpPr>
        <p:spPr>
          <a:xfrm>
            <a:off x="113139" y="955103"/>
            <a:ext cx="7028596" cy="8574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/>
              <a:t>⑤ </a:t>
            </a:r>
            <a:r>
              <a:rPr lang="ko-KR" altLang="en-US" sz="1300" dirty="0"/>
              <a:t>고충처리위원은 고충사항의 접수 및 처리에 관한 별지 제</a:t>
            </a:r>
            <a:r>
              <a:rPr lang="en-US" altLang="ko-KR" sz="1300" dirty="0"/>
              <a:t>4</a:t>
            </a:r>
            <a:r>
              <a:rPr lang="ko-KR" altLang="en-US" sz="1300" dirty="0"/>
              <a:t>호서식에 의한 대장을 작성</a:t>
            </a:r>
            <a:r>
              <a:rPr lang="en-US" altLang="ko-KR" sz="1300" dirty="0"/>
              <a:t>/</a:t>
            </a:r>
            <a:r>
              <a:rPr lang="ko-KR" altLang="en-US" sz="1300" dirty="0"/>
              <a:t>비치하고 이 를 </a:t>
            </a:r>
            <a:r>
              <a:rPr lang="en-US" altLang="ko-KR" sz="1300" dirty="0"/>
              <a:t>1</a:t>
            </a:r>
            <a:r>
              <a:rPr lang="ko-KR" altLang="en-US" sz="1300" dirty="0"/>
              <a:t>년간 보존하여야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6</a:t>
            </a:r>
            <a:r>
              <a:rPr lang="ko-KR" altLang="en-US" sz="1300" dirty="0"/>
              <a:t>조 </a:t>
            </a:r>
            <a:r>
              <a:rPr lang="en-US" altLang="ko-KR" sz="1300" dirty="0"/>
              <a:t>(</a:t>
            </a:r>
            <a:r>
              <a:rPr lang="ko-KR" altLang="en-US" sz="1300" dirty="0"/>
              <a:t>비밀보장</a:t>
            </a:r>
            <a:r>
              <a:rPr lang="en-US" altLang="ko-KR" sz="13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① </a:t>
            </a:r>
            <a:r>
              <a:rPr lang="ko-KR" altLang="en-US" sz="1300" dirty="0"/>
              <a:t>고충처리위원은 업무상 습득한 비밀을 누설하여서는 아니된다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② </a:t>
            </a:r>
            <a:r>
              <a:rPr lang="ko-KR" altLang="en-US" sz="1300" dirty="0"/>
              <a:t>고충사항을 접수하였을 때에 당해 근로자가 원하지 아니할 경우에는 별지 제</a:t>
            </a:r>
            <a:r>
              <a:rPr lang="en-US" altLang="ko-KR" sz="1300" dirty="0"/>
              <a:t>4</a:t>
            </a:r>
            <a:r>
              <a:rPr lang="ko-KR" altLang="en-US" sz="1300" dirty="0"/>
              <a:t>호 서식 내용 중 상세 한 사항은 기록하지 아니할 수 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③ </a:t>
            </a:r>
            <a:r>
              <a:rPr lang="ko-KR" altLang="en-US" sz="1300" dirty="0"/>
              <a:t>회사는 고충처리 상담 신청한 임직원의 신상에 대해 철저히 비밀을 보장하여야 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4 </a:t>
            </a:r>
            <a:r>
              <a:rPr lang="ko-KR" altLang="en-US" sz="1500" b="1" dirty="0"/>
              <a:t>장 </a:t>
            </a:r>
            <a:r>
              <a:rPr lang="ko-KR" altLang="en-US" sz="1500" b="1" dirty="0" err="1"/>
              <a:t>고충처리함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 제</a:t>
            </a:r>
            <a:r>
              <a:rPr lang="en-US" altLang="ko-KR" sz="1400" dirty="0"/>
              <a:t>7</a:t>
            </a:r>
            <a:r>
              <a:rPr lang="ko-KR" altLang="en-US" sz="1400" dirty="0"/>
              <a:t>조 </a:t>
            </a:r>
            <a:r>
              <a:rPr lang="en-US" altLang="ko-KR" sz="1400" dirty="0"/>
              <a:t>(</a:t>
            </a:r>
            <a:r>
              <a:rPr lang="ko-KR" altLang="en-US" sz="1400" dirty="0"/>
              <a:t>상담실운영</a:t>
            </a:r>
            <a:r>
              <a:rPr lang="en-US" altLang="ko-KR" sz="14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① </a:t>
            </a:r>
            <a:r>
              <a:rPr lang="ko-KR" altLang="en-US" sz="1400" dirty="0"/>
              <a:t>회사는 고충처리 업무를 수행하기 위하여 상담실 설치 및 현장 등에 </a:t>
            </a:r>
            <a:r>
              <a:rPr lang="ko-KR" altLang="en-US" sz="1400" dirty="0" err="1"/>
              <a:t>고충처리함을</a:t>
            </a:r>
            <a:r>
              <a:rPr lang="ko-KR" altLang="en-US" sz="1400" dirty="0"/>
              <a:t> 비치</a:t>
            </a:r>
            <a:r>
              <a:rPr lang="en-US" altLang="ko-KR" sz="1400" dirty="0"/>
              <a:t>/</a:t>
            </a:r>
            <a:r>
              <a:rPr lang="ko-KR" altLang="en-US" sz="1400" dirty="0"/>
              <a:t>운영할 수 있다</a:t>
            </a:r>
            <a:r>
              <a:rPr lang="en-US" altLang="ko-KR" sz="14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② </a:t>
            </a:r>
            <a:r>
              <a:rPr lang="ko-KR" altLang="en-US" sz="1400" dirty="0"/>
              <a:t>고충처리위원은 가능한 한 상담실에서 </a:t>
            </a:r>
            <a:r>
              <a:rPr lang="ko-KR" altLang="en-US" sz="1400" dirty="0" err="1"/>
              <a:t>상담토록</a:t>
            </a:r>
            <a:r>
              <a:rPr lang="ko-KR" altLang="en-US" sz="1400" dirty="0"/>
              <a:t> 하고 간판 등을 부착하여 근로자들이 쉽게 이용할 수 있도록 한다</a:t>
            </a:r>
            <a:r>
              <a:rPr lang="en-US" altLang="ko-KR" sz="14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③ </a:t>
            </a:r>
            <a:r>
              <a:rPr lang="ko-KR" altLang="en-US" sz="1400" dirty="0"/>
              <a:t>별도 상담실이 없을 경우에는 타인의 출입이 빈번하지 않은 장소를 이용하여 상담함으로써 고충근로자의 비밀을 보호하도록 노력해야 한다</a:t>
            </a:r>
            <a:r>
              <a:rPr lang="en-US" altLang="ko-KR" sz="14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④ </a:t>
            </a:r>
            <a:r>
              <a:rPr lang="ko-KR" altLang="en-US" sz="1400" dirty="0"/>
              <a:t>회사는 고충처리 위원으로 접수된 사항은 임직원의 복지증진과 근무에 관한 애로사항 해결을 위해 적극적 노력을 기울여야 한다</a:t>
            </a:r>
            <a:r>
              <a:rPr lang="en-US" altLang="ko-KR" sz="1400" dirty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400" dirty="0"/>
              <a:t>제</a:t>
            </a:r>
            <a:r>
              <a:rPr lang="en-US" altLang="ko-KR" sz="1400" dirty="0"/>
              <a:t>8</a:t>
            </a:r>
            <a:r>
              <a:rPr lang="ko-KR" altLang="en-US" sz="1400" dirty="0"/>
              <a:t>조 </a:t>
            </a:r>
            <a:r>
              <a:rPr lang="en-US" altLang="ko-KR" sz="1400" dirty="0"/>
              <a:t>(</a:t>
            </a:r>
            <a:r>
              <a:rPr lang="ko-KR" altLang="en-US" sz="1400" dirty="0"/>
              <a:t>고충처리위원의 처우</a:t>
            </a:r>
            <a:r>
              <a:rPr lang="en-US" altLang="ko-KR" sz="1400" dirty="0"/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① </a:t>
            </a:r>
            <a:r>
              <a:rPr lang="ko-KR" altLang="en-US" sz="1400" dirty="0"/>
              <a:t>고충처리위원은 비상임</a:t>
            </a:r>
            <a:r>
              <a:rPr lang="en-US" altLang="ko-KR" sz="1400" dirty="0"/>
              <a:t>,</a:t>
            </a:r>
            <a:r>
              <a:rPr lang="ko-KR" altLang="en-US" sz="1400" dirty="0"/>
              <a:t>무보수로 한다</a:t>
            </a:r>
            <a:r>
              <a:rPr lang="en-US" altLang="ko-KR" sz="14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 ② </a:t>
            </a:r>
            <a:r>
              <a:rPr lang="ko-KR" altLang="en-US" sz="1400" dirty="0"/>
              <a:t>회사는 </a:t>
            </a:r>
            <a:r>
              <a:rPr lang="ko-KR" altLang="en-US" sz="1400" dirty="0" err="1"/>
              <a:t>고충처리위원으로서의</a:t>
            </a:r>
            <a:r>
              <a:rPr lang="ko-KR" altLang="en-US" sz="1400" dirty="0"/>
              <a:t> 직무수행과 관련하여 고충처리위원에게 어떤 불이익한 처분을 하여서 는 아니 된다</a:t>
            </a:r>
            <a:r>
              <a:rPr lang="en-US" altLang="ko-KR" sz="14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③ </a:t>
            </a:r>
            <a:r>
              <a:rPr lang="ko-KR" altLang="en-US" sz="1400" dirty="0"/>
              <a:t>고충처리위원의 협의 및 고충처리에 소요되는 시간에 대하여는 이를 근로한 것으로 본다</a:t>
            </a:r>
            <a:r>
              <a:rPr lang="en-US" altLang="ko-KR" sz="1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9328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4/4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AA7E6-7FFC-B27D-641D-AF98FF922F7E}"/>
              </a:ext>
            </a:extLst>
          </p:cNvPr>
          <p:cNvSpPr txBox="1"/>
          <p:nvPr/>
        </p:nvSpPr>
        <p:spPr>
          <a:xfrm>
            <a:off x="230335" y="1132524"/>
            <a:ext cx="6794204" cy="2508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9</a:t>
            </a:r>
            <a:r>
              <a:rPr lang="ko-KR" altLang="en-US" sz="1300" dirty="0"/>
              <a:t>조 </a:t>
            </a:r>
            <a:r>
              <a:rPr lang="en-US" altLang="ko-KR" sz="1300" dirty="0"/>
              <a:t>(</a:t>
            </a:r>
            <a:r>
              <a:rPr lang="ko-KR" altLang="en-US" sz="1300" dirty="0"/>
              <a:t>규정개폐</a:t>
            </a:r>
            <a:r>
              <a:rPr lang="en-US" altLang="ko-KR" sz="1300" dirty="0"/>
              <a:t>)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본 규정의 개정에 관한 사항은 협의회의 결의로 행한다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 algn="ctr">
              <a:lnSpc>
                <a:spcPct val="150000"/>
              </a:lnSpc>
            </a:pPr>
            <a:r>
              <a:rPr lang="ko-KR" altLang="en-US" sz="1500" b="1" dirty="0"/>
              <a:t>제 </a:t>
            </a:r>
            <a:r>
              <a:rPr lang="en-US" altLang="ko-KR" sz="1500" b="1" dirty="0"/>
              <a:t>5 </a:t>
            </a:r>
            <a:r>
              <a:rPr lang="ko-KR" altLang="en-US" sz="1500" b="1" dirty="0"/>
              <a:t>장 부 칙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10</a:t>
            </a:r>
            <a:r>
              <a:rPr lang="ko-KR" altLang="en-US" sz="1300" dirty="0"/>
              <a:t>조 </a:t>
            </a:r>
            <a:r>
              <a:rPr lang="en-US" altLang="ko-KR" sz="1300" dirty="0"/>
              <a:t>(</a:t>
            </a:r>
            <a:r>
              <a:rPr lang="ko-KR" altLang="en-US" sz="1300" dirty="0"/>
              <a:t>시행일</a:t>
            </a:r>
            <a:r>
              <a:rPr lang="en-US" altLang="ko-KR" sz="13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본 규정은 </a:t>
            </a:r>
            <a:r>
              <a:rPr lang="en-US" altLang="ko-KR" sz="1300" dirty="0"/>
              <a:t>2016</a:t>
            </a:r>
            <a:r>
              <a:rPr lang="ko-KR" altLang="en-US" sz="1300" dirty="0"/>
              <a:t>년 </a:t>
            </a:r>
            <a:r>
              <a:rPr lang="en-US" altLang="ko-KR" sz="1300" dirty="0"/>
              <a:t>01</a:t>
            </a:r>
            <a:r>
              <a:rPr lang="ko-KR" altLang="en-US" sz="1300" dirty="0"/>
              <a:t>월  </a:t>
            </a:r>
            <a:r>
              <a:rPr lang="en-US" altLang="ko-KR" sz="1300" dirty="0"/>
              <a:t>01</a:t>
            </a:r>
            <a:r>
              <a:rPr lang="ko-KR" altLang="en-US" sz="1300" dirty="0"/>
              <a:t>일 시행한다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 본 규정은 </a:t>
            </a:r>
            <a:r>
              <a:rPr lang="en-US" altLang="ko-KR" sz="1300" dirty="0"/>
              <a:t>2024</a:t>
            </a:r>
            <a:r>
              <a:rPr lang="ko-KR" altLang="en-US" sz="1300" dirty="0"/>
              <a:t>년 </a:t>
            </a:r>
            <a:r>
              <a:rPr lang="en-US" altLang="ko-KR" sz="1300" dirty="0"/>
              <a:t>03</a:t>
            </a:r>
            <a:r>
              <a:rPr lang="ko-KR" altLang="en-US" sz="1300" dirty="0"/>
              <a:t>월 </a:t>
            </a:r>
            <a:r>
              <a:rPr lang="en-US" altLang="ko-KR" sz="1300" dirty="0"/>
              <a:t> 01</a:t>
            </a:r>
            <a:r>
              <a:rPr lang="ko-KR" altLang="en-US" sz="1300" dirty="0"/>
              <a:t>일 제정한다</a:t>
            </a:r>
            <a:r>
              <a:rPr lang="en-US" altLang="ko-KR" sz="1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9475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292</TotalTime>
  <Words>493</Words>
  <Application>Microsoft Office PowerPoint</Application>
  <PresentationFormat>사용자 지정</PresentationFormat>
  <Paragraphs>66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Enc</dc:creator>
  <cp:lastModifiedBy>Enc</cp:lastModifiedBy>
  <cp:revision>6</cp:revision>
  <cp:lastPrinted>2025-09-02T04:57:51Z</cp:lastPrinted>
  <dcterms:created xsi:type="dcterms:W3CDTF">2025-08-29T04:12:04Z</dcterms:created>
  <dcterms:modified xsi:type="dcterms:W3CDTF">2025-09-02T05:24:45Z</dcterms:modified>
</cp:coreProperties>
</file>