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7" r:id="rId12"/>
  </p:sldIdLst>
  <p:sldSz cx="7254875" cy="103838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2784" y="-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699393"/>
            <a:ext cx="6166644" cy="3615114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5453919"/>
            <a:ext cx="5441156" cy="2507023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95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552843"/>
            <a:ext cx="1564332" cy="879982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552843"/>
            <a:ext cx="4602311" cy="879982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372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9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2588752"/>
            <a:ext cx="6257330" cy="4319387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6949002"/>
            <a:ext cx="6257330" cy="2271464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93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50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552846"/>
            <a:ext cx="6257330" cy="20070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2545483"/>
            <a:ext cx="3069152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3792985"/>
            <a:ext cx="3069152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2545483"/>
            <a:ext cx="3084267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3792985"/>
            <a:ext cx="3084267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44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51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666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495083"/>
            <a:ext cx="3672780" cy="7379255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16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495083"/>
            <a:ext cx="3672780" cy="7379255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36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552846"/>
            <a:ext cx="6257330" cy="2007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2764216"/>
            <a:ext cx="6257330" cy="658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9624282"/>
            <a:ext cx="2448520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0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25485" rtl="0" eaLnBrk="1" latinLnBrk="1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1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51DB6975-3D29-3F21-480D-1996593C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476617"/>
              </p:ext>
            </p:extLst>
          </p:nvPr>
        </p:nvGraphicFramePr>
        <p:xfrm>
          <a:off x="219652" y="722658"/>
          <a:ext cx="2972330" cy="1278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605">
                  <a:extLst>
                    <a:ext uri="{9D8B030D-6E8A-4147-A177-3AD203B41FA5}">
                      <a16:colId xmlns:a16="http://schemas.microsoft.com/office/drawing/2014/main" val="1402793642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263193658"/>
                    </a:ext>
                  </a:extLst>
                </a:gridCol>
              </a:tblGrid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문서관리번호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EDTECH-</a:t>
                      </a:r>
                      <a:r>
                        <a:rPr lang="ko-KR" altLang="en-US" dirty="0"/>
                        <a:t>인사</a:t>
                      </a:r>
                      <a:r>
                        <a:rPr lang="en-US" altLang="ko-KR" dirty="0"/>
                        <a:t>-A05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286188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최초작성일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2024.03.01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027647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최종수정일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2024.04.01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961552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관리담당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인사총무팀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074305"/>
                  </a:ext>
                </a:extLst>
              </a:tr>
            </a:tbl>
          </a:graphicData>
        </a:graphic>
      </p:graphicFrame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853" y="487627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사각형: 둥근 대각선 방향 모서리 7">
            <a:extLst>
              <a:ext uri="{FF2B5EF4-FFF2-40B4-BE49-F238E27FC236}">
                <a16:creationId xmlns:a16="http://schemas.microsoft.com/office/drawing/2014/main" id="{908C4D47-595D-4F64-1B5F-E37B63C455EF}"/>
              </a:ext>
            </a:extLst>
          </p:cNvPr>
          <p:cNvSpPr/>
          <p:nvPr/>
        </p:nvSpPr>
        <p:spPr>
          <a:xfrm>
            <a:off x="2001448" y="7500865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tx1"/>
                </a:solidFill>
              </a:rPr>
              <a:t>2024.03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9" name="사각형: 둥근 대각선 방향 모서리 8">
            <a:extLst>
              <a:ext uri="{FF2B5EF4-FFF2-40B4-BE49-F238E27FC236}">
                <a16:creationId xmlns:a16="http://schemas.microsoft.com/office/drawing/2014/main" id="{AB54DED9-2B31-A27E-F079-9FF6B6FD62AF}"/>
              </a:ext>
            </a:extLst>
          </p:cNvPr>
          <p:cNvSpPr/>
          <p:nvPr/>
        </p:nvSpPr>
        <p:spPr>
          <a:xfrm>
            <a:off x="2001448" y="2378148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tx1"/>
                </a:solidFill>
              </a:rPr>
              <a:t>㈜</a:t>
            </a:r>
            <a:r>
              <a:rPr lang="ko-KR" altLang="en-US" sz="2000" dirty="0" err="1">
                <a:solidFill>
                  <a:schemeClr val="tx1"/>
                </a:solidFill>
              </a:rPr>
              <a:t>이디테크</a:t>
            </a:r>
            <a:r>
              <a:rPr lang="ko-KR" altLang="en-US" sz="2000" dirty="0">
                <a:solidFill>
                  <a:schemeClr val="tx1"/>
                </a:solidFill>
              </a:rPr>
              <a:t> 인권경영 규정</a:t>
            </a:r>
          </a:p>
        </p:txBody>
      </p:sp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2001448" y="9519463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96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</a:t>
            </a:r>
            <a:r>
              <a:rPr lang="en-US" altLang="ko-KR" sz="1000" dirty="0">
                <a:solidFill>
                  <a:schemeClr val="tx1"/>
                </a:solidFill>
              </a:rPr>
              <a:t>10/10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82EAE-D7B2-2332-4195-BE7C072F57F3}"/>
              </a:ext>
            </a:extLst>
          </p:cNvPr>
          <p:cNvSpPr txBox="1"/>
          <p:nvPr/>
        </p:nvSpPr>
        <p:spPr>
          <a:xfrm>
            <a:off x="180753" y="1285732"/>
            <a:ext cx="6911163" cy="3406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2. </a:t>
            </a:r>
            <a:r>
              <a:rPr lang="ko-KR" altLang="en-US" sz="1300" dirty="0"/>
              <a:t>회사는 제</a:t>
            </a:r>
            <a:r>
              <a:rPr lang="en-US" altLang="ko-KR" sz="1300" dirty="0"/>
              <a:t>1</a:t>
            </a:r>
            <a:r>
              <a:rPr lang="ko-KR" altLang="en-US" sz="1300" dirty="0"/>
              <a:t>항에 따른 위원회의 요구를 받을 때에는 특별한 사유가 없는 한 이에 응하 여야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25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기타 규정의 준용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</a:t>
            </a:r>
            <a:r>
              <a:rPr lang="ko-KR" altLang="en-US" sz="1300" dirty="0"/>
              <a:t>이 규정에 언급되지 않은 사항은 취업규칙 및 인권위원회 결정에 따른다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b="1" dirty="0"/>
              <a:t>.</a:t>
            </a:r>
            <a:r>
              <a:rPr lang="ko-KR" altLang="en-US" sz="1500" b="1" dirty="0"/>
              <a:t>부 칙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시행일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</a:t>
            </a:r>
            <a:r>
              <a:rPr lang="ko-KR" altLang="en-US" sz="1300" dirty="0"/>
              <a:t>이 규정은 </a:t>
            </a:r>
            <a:r>
              <a:rPr lang="en-US" altLang="ko-KR" sz="1300" dirty="0"/>
              <a:t>2024</a:t>
            </a:r>
            <a:r>
              <a:rPr lang="ko-KR" altLang="en-US" sz="1300" dirty="0"/>
              <a:t>년 </a:t>
            </a:r>
            <a:r>
              <a:rPr lang="en-US" altLang="ko-KR" sz="1300" dirty="0"/>
              <a:t>03</a:t>
            </a:r>
            <a:r>
              <a:rPr lang="ko-KR" altLang="en-US" sz="1300" dirty="0"/>
              <a:t>월 </a:t>
            </a:r>
            <a:r>
              <a:rPr lang="en-US" altLang="ko-KR" sz="1300" dirty="0"/>
              <a:t>01</a:t>
            </a:r>
            <a:r>
              <a:rPr lang="ko-KR" altLang="en-US" sz="1300" dirty="0"/>
              <a:t>일부로 시행한다</a:t>
            </a:r>
            <a:r>
              <a:rPr lang="en-US" altLang="ko-KR" sz="1300" dirty="0"/>
              <a:t>.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608036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47483D-115A-F334-64DE-257F4A87D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DBAA1D-0F72-72C2-CA2A-BC20E4FE5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073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186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2/10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7F0814-F90A-60A5-220B-A585CF3C3C5E}"/>
              </a:ext>
            </a:extLst>
          </p:cNvPr>
          <p:cNvSpPr txBox="1"/>
          <p:nvPr/>
        </p:nvSpPr>
        <p:spPr>
          <a:xfrm>
            <a:off x="276448" y="750239"/>
            <a:ext cx="6666612" cy="2986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목 차 </a:t>
            </a:r>
            <a:endParaRPr lang="en-US" altLang="ko-KR" sz="1500" dirty="0"/>
          </a:p>
          <a:p>
            <a:endParaRPr lang="en-US" altLang="ko-KR" sz="1500" dirty="0"/>
          </a:p>
          <a:p>
            <a:pPr>
              <a:lnSpc>
                <a:spcPct val="150000"/>
              </a:lnSpc>
            </a:pPr>
            <a:r>
              <a:rPr lang="en-US" altLang="ko-KR" sz="1500" dirty="0"/>
              <a:t>1.  </a:t>
            </a:r>
            <a:r>
              <a:rPr lang="ko-KR" altLang="en-US" sz="1500" dirty="0"/>
              <a:t>제 </a:t>
            </a:r>
            <a:r>
              <a:rPr lang="en-US" altLang="ko-KR" sz="1500" dirty="0"/>
              <a:t>1</a:t>
            </a:r>
            <a:r>
              <a:rPr lang="ko-KR" altLang="en-US" sz="1500" dirty="0"/>
              <a:t>장 총칙 </a:t>
            </a:r>
            <a:r>
              <a:rPr lang="en-US" altLang="ko-KR" sz="1500" dirty="0"/>
              <a:t>.......................................................................................................... 3 </a:t>
            </a:r>
          </a:p>
          <a:p>
            <a:pPr>
              <a:lnSpc>
                <a:spcPct val="150000"/>
              </a:lnSpc>
            </a:pPr>
            <a:r>
              <a:rPr lang="en-US" altLang="ko-KR" sz="1500" dirty="0"/>
              <a:t>2.  </a:t>
            </a:r>
            <a:r>
              <a:rPr lang="ko-KR" altLang="en-US" sz="1500" dirty="0"/>
              <a:t>제 </a:t>
            </a:r>
            <a:r>
              <a:rPr lang="en-US" altLang="ko-KR" sz="1500" dirty="0"/>
              <a:t>2</a:t>
            </a:r>
            <a:r>
              <a:rPr lang="ko-KR" altLang="en-US" sz="1500" dirty="0"/>
              <a:t>장 인권 경영</a:t>
            </a:r>
            <a:r>
              <a:rPr lang="en-US" altLang="ko-KR" sz="1500" dirty="0"/>
              <a:t>.................................................................................................. 4 3.  </a:t>
            </a:r>
            <a:r>
              <a:rPr lang="ko-KR" altLang="en-US" sz="1500" dirty="0"/>
              <a:t>제 </a:t>
            </a:r>
            <a:r>
              <a:rPr lang="en-US" altLang="ko-KR" sz="1500" dirty="0"/>
              <a:t>3</a:t>
            </a:r>
            <a:r>
              <a:rPr lang="ko-KR" altLang="en-US" sz="1500" dirty="0"/>
              <a:t>장 인권 경영 운영  </a:t>
            </a:r>
            <a:r>
              <a:rPr lang="en-US" altLang="ko-KR" sz="1500" dirty="0"/>
              <a:t>…….................................................................................. 7 4.  </a:t>
            </a:r>
            <a:r>
              <a:rPr lang="ko-KR" altLang="en-US" sz="1500" dirty="0"/>
              <a:t>제 </a:t>
            </a:r>
            <a:r>
              <a:rPr lang="en-US" altLang="ko-KR" sz="1500" dirty="0"/>
              <a:t>4</a:t>
            </a:r>
            <a:r>
              <a:rPr lang="ko-KR" altLang="en-US" sz="1500" dirty="0"/>
              <a:t>장 인권의 구제</a:t>
            </a:r>
            <a:r>
              <a:rPr lang="en-US" altLang="ko-KR" sz="1500" dirty="0"/>
              <a:t>.............................................................................................. 9 5. </a:t>
            </a:r>
            <a:r>
              <a:rPr lang="ko-KR" altLang="en-US" sz="1500" dirty="0"/>
              <a:t>제 </a:t>
            </a:r>
            <a:r>
              <a:rPr lang="en-US" altLang="ko-KR" sz="1500" dirty="0"/>
              <a:t>5</a:t>
            </a:r>
            <a:r>
              <a:rPr lang="ko-KR" altLang="en-US" sz="1500" dirty="0"/>
              <a:t>장 인권영향평가</a:t>
            </a:r>
            <a:r>
              <a:rPr lang="en-US" altLang="ko-KR" sz="1500" dirty="0"/>
              <a:t>............................................................................................ 9 </a:t>
            </a:r>
          </a:p>
          <a:p>
            <a:pPr>
              <a:lnSpc>
                <a:spcPct val="150000"/>
              </a:lnSpc>
            </a:pPr>
            <a:endParaRPr lang="en-US" altLang="ko-KR" sz="1500" dirty="0"/>
          </a:p>
          <a:p>
            <a:pPr>
              <a:lnSpc>
                <a:spcPct val="150000"/>
              </a:lnSpc>
            </a:pPr>
            <a:r>
              <a:rPr lang="ko-KR" altLang="en-US" sz="1500" dirty="0"/>
              <a:t>부칙 </a:t>
            </a:r>
            <a:r>
              <a:rPr lang="en-US" altLang="ko-KR" sz="1500" dirty="0"/>
              <a:t>......................................................................................................................... 10</a:t>
            </a:r>
            <a:endParaRPr lang="ko-KR" altLang="en-US" sz="1500" dirty="0"/>
          </a:p>
        </p:txBody>
      </p:sp>
    </p:spTree>
    <p:extLst>
      <p:ext uri="{BB962C8B-B14F-4D97-AF65-F5344CB8AC3E}">
        <p14:creationId xmlns:p14="http://schemas.microsoft.com/office/powerpoint/2010/main" val="351069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3/10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291FC5-433E-5D75-207D-E1BC42BA298C}"/>
              </a:ext>
            </a:extLst>
          </p:cNvPr>
          <p:cNvSpPr txBox="1"/>
          <p:nvPr/>
        </p:nvSpPr>
        <p:spPr>
          <a:xfrm>
            <a:off x="148856" y="1001553"/>
            <a:ext cx="7106019" cy="8046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1 </a:t>
            </a:r>
            <a:r>
              <a:rPr lang="ko-KR" altLang="en-US" sz="1500" b="1" dirty="0"/>
              <a:t>장 총 칙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500" dirty="0"/>
          </a:p>
          <a:p>
            <a:pPr>
              <a:lnSpc>
                <a:spcPct val="150000"/>
              </a:lnSpc>
            </a:pPr>
            <a:r>
              <a:rPr lang="ko-KR" altLang="en-US" sz="1500" dirty="0"/>
              <a:t>제 </a:t>
            </a:r>
            <a:r>
              <a:rPr lang="en-US" altLang="ko-KR" sz="1500" dirty="0"/>
              <a:t>1 </a:t>
            </a:r>
            <a:r>
              <a:rPr lang="ko-KR" altLang="en-US" sz="1500" dirty="0"/>
              <a:t>조 </a:t>
            </a:r>
            <a:r>
              <a:rPr lang="en-US" altLang="ko-KR" sz="1500" dirty="0"/>
              <a:t>【</a:t>
            </a:r>
            <a:r>
              <a:rPr lang="ko-KR" altLang="en-US" sz="1500" dirty="0"/>
              <a:t>적용 범위</a:t>
            </a:r>
            <a:r>
              <a:rPr lang="en-US" altLang="ko-KR" sz="15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500" dirty="0"/>
              <a:t>              </a:t>
            </a:r>
            <a:r>
              <a:rPr lang="ko-KR" altLang="en-US" sz="1300" dirty="0"/>
              <a:t>이 규정은 ㈜</a:t>
            </a:r>
            <a:r>
              <a:rPr lang="ko-KR" altLang="en-US" sz="1300" dirty="0" err="1"/>
              <a:t>이디테크</a:t>
            </a:r>
            <a:r>
              <a:rPr lang="ko-KR" altLang="en-US" sz="1300" dirty="0"/>
              <a:t> </a:t>
            </a:r>
            <a:r>
              <a:rPr lang="en-US" altLang="ko-KR" sz="1300" dirty="0"/>
              <a:t>(</a:t>
            </a:r>
            <a:r>
              <a:rPr lang="ko-KR" altLang="en-US" sz="1300" dirty="0"/>
              <a:t>이하 ‘회사’</a:t>
            </a:r>
            <a:r>
              <a:rPr lang="en-US" altLang="ko-KR" sz="1300" dirty="0"/>
              <a:t>) </a:t>
            </a:r>
            <a:r>
              <a:rPr lang="ko-KR" altLang="en-US" sz="1300" dirty="0"/>
              <a:t>임직원 및 협력사 임직원을 적용대상으로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 </a:t>
            </a:r>
            <a:r>
              <a:rPr lang="en-US" altLang="ko-KR" sz="1300" dirty="0"/>
              <a:t>2 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목 적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               이 규정은 회사 임직원을 비롯한 모든 이해관계자의 인권 보호 및 증진에 관하여 정책의 수립 및 시행</a:t>
            </a:r>
            <a:r>
              <a:rPr lang="en-US" altLang="ko-KR" sz="1300" dirty="0"/>
              <a:t>, </a:t>
            </a:r>
            <a:r>
              <a:rPr lang="ko-KR" altLang="en-US" sz="1300" dirty="0"/>
              <a:t>기타 필요한 사항을 정함을 목적으로 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 </a:t>
            </a:r>
            <a:r>
              <a:rPr lang="en-US" altLang="ko-KR" sz="1300" dirty="0"/>
              <a:t>3 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용어</a:t>
            </a:r>
            <a:r>
              <a:rPr lang="en-US" altLang="ko-KR" sz="1300" dirty="0"/>
              <a:t>】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1 ‘</a:t>
            </a:r>
            <a:r>
              <a:rPr lang="ko-KR" altLang="en-US" sz="1300" dirty="0" err="1"/>
              <a:t>인권’이란</a:t>
            </a:r>
            <a:r>
              <a:rPr lang="ko-KR" altLang="en-US" sz="1300" dirty="0"/>
              <a:t> 헌법 및 법률에서 보장하거나 세계인권선언</a:t>
            </a:r>
            <a:r>
              <a:rPr lang="en-US" altLang="ko-KR" sz="1300" dirty="0"/>
              <a:t>, </a:t>
            </a:r>
            <a:r>
              <a:rPr lang="ko-KR" altLang="en-US" sz="1300" dirty="0"/>
              <a:t>노동자기본권선언</a:t>
            </a:r>
            <a:r>
              <a:rPr lang="en-US" altLang="ko-KR" sz="1300" dirty="0"/>
              <a:t>, </a:t>
            </a:r>
            <a:r>
              <a:rPr lang="ko-KR" altLang="en-US" sz="1300" dirty="0"/>
              <a:t>국제인권기 준 및 규범에서 인정하는 </a:t>
            </a:r>
            <a:r>
              <a:rPr lang="ko-KR" altLang="en-US" sz="1300" dirty="0" err="1"/>
              <a:t>인간으로서의</a:t>
            </a:r>
            <a:r>
              <a:rPr lang="ko-KR" altLang="en-US" sz="1300" dirty="0"/>
              <a:t> 존엄과 가치 및 자유와 권리를 말한다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2. ‘</a:t>
            </a:r>
            <a:r>
              <a:rPr lang="ko-KR" altLang="en-US" sz="1300" dirty="0" err="1"/>
              <a:t>임직원’이란</a:t>
            </a:r>
            <a:r>
              <a:rPr lang="ko-KR" altLang="en-US" sz="1300" dirty="0"/>
              <a:t> ㈜</a:t>
            </a:r>
            <a:r>
              <a:rPr lang="ko-KR" altLang="en-US" sz="1300" dirty="0" err="1"/>
              <a:t>이디테크에</a:t>
            </a:r>
            <a:r>
              <a:rPr lang="ko-KR" altLang="en-US" sz="1300" dirty="0"/>
              <a:t> 근무하는 임원과 직원</a:t>
            </a:r>
            <a:r>
              <a:rPr lang="en-US" altLang="ko-KR" sz="1300" dirty="0"/>
              <a:t>(</a:t>
            </a:r>
            <a:r>
              <a:rPr lang="ko-KR" altLang="en-US" sz="1300" dirty="0"/>
              <a:t>비정규직 포함</a:t>
            </a:r>
            <a:r>
              <a:rPr lang="en-US" altLang="ko-KR" sz="1300" dirty="0"/>
              <a:t>)</a:t>
            </a:r>
            <a:r>
              <a:rPr lang="ko-KR" altLang="en-US" sz="1300" dirty="0"/>
              <a:t>을 말한다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3. ‘</a:t>
            </a:r>
            <a:r>
              <a:rPr lang="ko-KR" altLang="en-US" sz="1300" dirty="0"/>
              <a:t>이해관계자’</a:t>
            </a:r>
            <a:r>
              <a:rPr lang="en-US" altLang="ko-KR" sz="1300" dirty="0"/>
              <a:t>"</a:t>
            </a:r>
            <a:r>
              <a:rPr lang="ko-KR" altLang="en-US" sz="1300" dirty="0"/>
              <a:t>란 ㈜</a:t>
            </a:r>
            <a:r>
              <a:rPr lang="ko-KR" altLang="en-US" sz="1300" dirty="0" err="1"/>
              <a:t>이디테크의</a:t>
            </a:r>
            <a:r>
              <a:rPr lang="ko-KR" altLang="en-US" sz="1300" dirty="0"/>
              <a:t> 경영활동과 관련된 자로서 정부</a:t>
            </a:r>
            <a:r>
              <a:rPr lang="en-US" altLang="ko-KR" sz="1300" dirty="0"/>
              <a:t>, </a:t>
            </a:r>
            <a:r>
              <a:rPr lang="ko-KR" altLang="en-US" sz="1300" dirty="0"/>
              <a:t>언론사</a:t>
            </a:r>
            <a:r>
              <a:rPr lang="en-US" altLang="ko-KR" sz="1300" dirty="0"/>
              <a:t>, </a:t>
            </a:r>
            <a:r>
              <a:rPr lang="ko-KR" altLang="en-US" sz="1300" dirty="0"/>
              <a:t>협력사</a:t>
            </a:r>
            <a:r>
              <a:rPr lang="en-US" altLang="ko-KR" sz="1300" dirty="0"/>
              <a:t>, </a:t>
            </a:r>
            <a:r>
              <a:rPr lang="ko-KR" altLang="en-US" sz="1300" dirty="0"/>
              <a:t>지역 주 민 등을 말한다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 </a:t>
            </a:r>
            <a:r>
              <a:rPr lang="en-US" altLang="ko-KR" sz="1300" dirty="0"/>
              <a:t>4 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인권경영위원회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1. </a:t>
            </a:r>
            <a:r>
              <a:rPr lang="ko-KR" altLang="en-US" sz="1300" dirty="0"/>
              <a:t>규정의 운영과 관련하여 </a:t>
            </a:r>
            <a:r>
              <a:rPr lang="en-US" altLang="ko-KR" sz="1300" dirty="0"/>
              <a:t>"</a:t>
            </a:r>
            <a:r>
              <a:rPr lang="ko-KR" altLang="en-US" sz="1300" dirty="0"/>
              <a:t>인권경영위원회</a:t>
            </a:r>
            <a:r>
              <a:rPr lang="en-US" altLang="ko-KR" sz="1300" dirty="0"/>
              <a:t>"(</a:t>
            </a:r>
            <a:r>
              <a:rPr lang="ko-KR" altLang="en-US" sz="1300" dirty="0"/>
              <a:t>이하 </a:t>
            </a:r>
            <a:r>
              <a:rPr lang="en-US" altLang="ko-KR" sz="1300" dirty="0"/>
              <a:t>'</a:t>
            </a:r>
            <a:r>
              <a:rPr lang="ko-KR" altLang="en-US" sz="1300" dirty="0"/>
              <a:t>인권위원회</a:t>
            </a:r>
            <a:r>
              <a:rPr lang="en-US" altLang="ko-KR" sz="1300" dirty="0"/>
              <a:t>')</a:t>
            </a:r>
            <a:r>
              <a:rPr lang="ko-KR" altLang="en-US" sz="1300" dirty="0"/>
              <a:t>를 둔다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2. </a:t>
            </a:r>
            <a:r>
              <a:rPr lang="ko-KR" altLang="en-US" sz="1300" dirty="0"/>
              <a:t>인권위원회는 다음과 같이 구성되며</a:t>
            </a:r>
            <a:r>
              <a:rPr lang="en-US" altLang="ko-KR" sz="1300" dirty="0"/>
              <a:t>, </a:t>
            </a:r>
            <a:r>
              <a:rPr lang="ko-KR" altLang="en-US" sz="1300" dirty="0"/>
              <a:t>위원 선임은 당연직으로 이루어진다</a:t>
            </a:r>
            <a:r>
              <a:rPr lang="en-US" altLang="ko-KR" sz="1300" dirty="0"/>
              <a:t>. </a:t>
            </a:r>
            <a:r>
              <a:rPr lang="ko-KR" altLang="en-US" sz="1300" dirty="0"/>
              <a:t>대표이사가 업무상 또는 기타 사유로 인하여 인권위원회 참석이 어려울 경우 차 상위자가 사장을 대신하여 위원장이 될 수 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1) </a:t>
            </a:r>
            <a:r>
              <a:rPr lang="ko-KR" altLang="en-US" sz="1300" dirty="0"/>
              <a:t>위원장 </a:t>
            </a:r>
            <a:r>
              <a:rPr lang="en-US" altLang="ko-KR" sz="1300" dirty="0"/>
              <a:t>: </a:t>
            </a:r>
            <a:r>
              <a:rPr lang="ko-KR" altLang="en-US" sz="1300" dirty="0"/>
              <a:t>대표이사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</a:t>
            </a:r>
            <a:r>
              <a:rPr lang="ko-KR" altLang="en-US" sz="1300" dirty="0"/>
              <a:t> </a:t>
            </a:r>
            <a:r>
              <a:rPr lang="en-US" altLang="ko-KR" sz="1300" dirty="0"/>
              <a:t>2) </a:t>
            </a:r>
            <a:r>
              <a:rPr lang="ko-KR" altLang="en-US" sz="1300" dirty="0"/>
              <a:t>위 원 </a:t>
            </a:r>
            <a:r>
              <a:rPr lang="en-US" altLang="ko-KR" sz="1300" dirty="0"/>
              <a:t>: </a:t>
            </a:r>
            <a:r>
              <a:rPr lang="ko-KR" altLang="en-US" sz="1300" dirty="0"/>
              <a:t>임 원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</a:t>
            </a:r>
            <a:r>
              <a:rPr lang="ko-KR" altLang="en-US" sz="1300" dirty="0"/>
              <a:t> </a:t>
            </a:r>
            <a:r>
              <a:rPr lang="en-US" altLang="ko-KR" sz="1300" dirty="0"/>
              <a:t>3) </a:t>
            </a:r>
            <a:r>
              <a:rPr lang="ko-KR" altLang="en-US" sz="1300" dirty="0"/>
              <a:t>간 사 </a:t>
            </a:r>
            <a:r>
              <a:rPr lang="en-US" altLang="ko-KR" sz="1300" dirty="0"/>
              <a:t>: </a:t>
            </a:r>
            <a:r>
              <a:rPr lang="ko-KR" altLang="en-US" sz="1300" dirty="0"/>
              <a:t>대표이사가 위촉한 자 또는 인사총무팀장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</a:t>
            </a:r>
            <a:r>
              <a:rPr lang="ko-KR" altLang="en-US" sz="1300" dirty="0"/>
              <a:t> </a:t>
            </a:r>
            <a:r>
              <a:rPr lang="en-US" altLang="ko-KR" sz="1300" dirty="0"/>
              <a:t>3. </a:t>
            </a:r>
            <a:r>
              <a:rPr lang="ko-KR" altLang="en-US" sz="1300" dirty="0"/>
              <a:t>인권위원회의 임무는 다음과 같다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1) </a:t>
            </a:r>
            <a:r>
              <a:rPr lang="ko-KR" altLang="en-US" sz="1300" dirty="0"/>
              <a:t>인권경영 규정의 유권 해석 </a:t>
            </a:r>
          </a:p>
        </p:txBody>
      </p:sp>
    </p:spTree>
    <p:extLst>
      <p:ext uri="{BB962C8B-B14F-4D97-AF65-F5344CB8AC3E}">
        <p14:creationId xmlns:p14="http://schemas.microsoft.com/office/powerpoint/2010/main" val="3878230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4/10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C3F9D3-DDF1-1119-7653-AA795FF9F62F}"/>
              </a:ext>
            </a:extLst>
          </p:cNvPr>
          <p:cNvSpPr txBox="1"/>
          <p:nvPr/>
        </p:nvSpPr>
        <p:spPr>
          <a:xfrm>
            <a:off x="171855" y="919573"/>
            <a:ext cx="6962592" cy="8461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/>
              <a:t>                2) </a:t>
            </a:r>
            <a:r>
              <a:rPr lang="ko-KR" altLang="en-US" sz="1300" dirty="0"/>
              <a:t>인권경영 규정의 유지 및 개선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3) </a:t>
            </a:r>
            <a:r>
              <a:rPr lang="ko-KR" altLang="en-US" sz="1300" dirty="0"/>
              <a:t>비인도적 행위에 대한 심의 및 확정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4) </a:t>
            </a:r>
            <a:r>
              <a:rPr lang="ko-KR" altLang="en-US" sz="1300" dirty="0"/>
              <a:t>인권경영을 위한 정책 결정 등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        </a:t>
            </a:r>
            <a:r>
              <a:rPr lang="en-US" altLang="ko-KR" sz="1300" dirty="0"/>
              <a:t>4. </a:t>
            </a:r>
            <a:r>
              <a:rPr lang="ko-KR" altLang="en-US" sz="1300" dirty="0"/>
              <a:t>인권위원회의 심의는 </a:t>
            </a:r>
            <a:r>
              <a:rPr lang="en-US" altLang="ko-KR" sz="1300" dirty="0"/>
              <a:t>1</a:t>
            </a:r>
            <a:r>
              <a:rPr lang="ko-KR" altLang="en-US" sz="1300" dirty="0"/>
              <a:t>심을 원칙으로 하며</a:t>
            </a:r>
            <a:r>
              <a:rPr lang="en-US" altLang="ko-KR" sz="1300" dirty="0"/>
              <a:t>, </a:t>
            </a:r>
            <a:r>
              <a:rPr lang="ko-KR" altLang="en-US" sz="1300" dirty="0"/>
              <a:t>필요시 재심까지 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5. </a:t>
            </a:r>
            <a:r>
              <a:rPr lang="ko-KR" altLang="en-US" sz="1300" dirty="0"/>
              <a:t>인권위원회는 본 규정의 세부적인 실행을 위해 운영한다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2</a:t>
            </a:r>
            <a:r>
              <a:rPr lang="ko-KR" altLang="en-US" sz="1500" b="1" dirty="0"/>
              <a:t>장 인권 경영 체계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 </a:t>
            </a:r>
            <a:r>
              <a:rPr lang="en-US" altLang="ko-KR" sz="1300" dirty="0"/>
              <a:t>5 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일반원칙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1. </a:t>
            </a:r>
            <a:r>
              <a:rPr lang="ko-KR" altLang="en-US" sz="1300" dirty="0"/>
              <a:t>회사는 대표이사 이하</a:t>
            </a:r>
            <a:r>
              <a:rPr lang="en-US" altLang="ko-KR" sz="1300" dirty="0"/>
              <a:t>, </a:t>
            </a:r>
            <a:r>
              <a:rPr lang="ko-KR" altLang="en-US" sz="1300" dirty="0"/>
              <a:t>당사의 임원을 포함한 모든 직원들이 인권 원칙을 준수하고 인 권경영을 효과적으로 추진하기 위하여 담당부서를 지정하고 모든 이해관계자들의 인권을 증진하 기 위하여 노력한다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2. </a:t>
            </a:r>
            <a:r>
              <a:rPr lang="ko-KR" altLang="en-US" sz="1300" dirty="0"/>
              <a:t>이를 위하여 회사는 인권영향평가를 정기적으로 실시하고</a:t>
            </a:r>
            <a:r>
              <a:rPr lang="en-US" altLang="ko-KR" sz="1300" dirty="0"/>
              <a:t>, </a:t>
            </a:r>
            <a:r>
              <a:rPr lang="ko-KR" altLang="en-US" sz="1300" dirty="0"/>
              <a:t>국가인권위원회의 인권경영 가이드라인을 준수한 체크리스트를 내부적으로 개발하여 인권경영 현황을 점검하며</a:t>
            </a:r>
            <a:r>
              <a:rPr lang="en-US" altLang="ko-KR" sz="1300" dirty="0"/>
              <a:t>, </a:t>
            </a:r>
            <a:r>
              <a:rPr lang="ko-KR" altLang="en-US" sz="1300" dirty="0"/>
              <a:t>인권경영 이 행 현황에 대한 점검 결과를 정기적으로 보고한다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3. </a:t>
            </a:r>
            <a:r>
              <a:rPr lang="ko-KR" altLang="en-US" sz="1300" dirty="0"/>
              <a:t>인권경영 담당부서는 </a:t>
            </a:r>
            <a:r>
              <a:rPr lang="en-US" altLang="ko-KR" sz="1300" dirty="0"/>
              <a:t>1)</a:t>
            </a:r>
            <a:r>
              <a:rPr lang="ko-KR" altLang="en-US" sz="1300" dirty="0"/>
              <a:t>인권증진 계획의 수립</a:t>
            </a:r>
            <a:r>
              <a:rPr lang="en-US" altLang="ko-KR" sz="1300" dirty="0"/>
              <a:t>, 2)</a:t>
            </a:r>
            <a:r>
              <a:rPr lang="ko-KR" altLang="en-US" sz="1300" dirty="0"/>
              <a:t>인권경영 시행에 관련된 사항</a:t>
            </a:r>
            <a:r>
              <a:rPr lang="en-US" altLang="ko-KR" sz="1300" dirty="0"/>
              <a:t>, 3)</a:t>
            </a:r>
            <a:r>
              <a:rPr lang="ko-KR" altLang="en-US" sz="1300" dirty="0"/>
              <a:t>인권 영향평가의 시행에 관련된 사항을 주요 업무로 이행하며</a:t>
            </a:r>
            <a:r>
              <a:rPr lang="en-US" altLang="ko-KR" sz="1300" dirty="0"/>
              <a:t>, 4)</a:t>
            </a:r>
            <a:r>
              <a:rPr lang="ko-KR" altLang="en-US" sz="1300" dirty="0"/>
              <a:t>인권 침해가 발생할 경우에 대비한 구 제 절차를 마련해서 운영한다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 </a:t>
            </a:r>
            <a:r>
              <a:rPr lang="en-US" altLang="ko-KR" sz="1300" dirty="0"/>
              <a:t>6 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준수사항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</a:t>
            </a:r>
            <a:r>
              <a:rPr lang="ko-KR" altLang="en-US" sz="1300" dirty="0"/>
              <a:t>회사는 </a:t>
            </a:r>
            <a:r>
              <a:rPr lang="en-US" altLang="ko-KR" sz="1300" dirty="0"/>
              <a:t>UN </a:t>
            </a:r>
            <a:r>
              <a:rPr lang="ko-KR" altLang="en-US" sz="1300" dirty="0"/>
              <a:t>기업과 인권 프레임워크 및 이행원칙에서 강조하는 ‘기업은 인권을 존중해야 하는 책임이 있으며</a:t>
            </a:r>
            <a:r>
              <a:rPr lang="en-US" altLang="ko-KR" sz="1300" dirty="0"/>
              <a:t>, </a:t>
            </a:r>
            <a:r>
              <a:rPr lang="ko-KR" altLang="en-US" sz="1300" dirty="0"/>
              <a:t>인권침해를 예방하고 구제하기 위한 적절한 사법적</a:t>
            </a:r>
            <a:r>
              <a:rPr lang="en-US" altLang="ko-KR" sz="1300" dirty="0"/>
              <a:t>·</a:t>
            </a:r>
            <a:r>
              <a:rPr lang="ko-KR" altLang="en-US" sz="1300" dirty="0"/>
              <a:t>비사법적 구제책을 마련 해야 한다</a:t>
            </a:r>
            <a:r>
              <a:rPr lang="en-US" altLang="ko-KR" sz="1300" dirty="0"/>
              <a:t>.’</a:t>
            </a:r>
            <a:r>
              <a:rPr lang="ko-KR" altLang="en-US" sz="1300" dirty="0"/>
              <a:t>는 원칙을 준수한다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 </a:t>
            </a:r>
            <a:r>
              <a:rPr lang="en-US" altLang="ko-KR" sz="1300" dirty="0"/>
              <a:t>7 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증진계획수립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</a:t>
            </a:r>
            <a:r>
              <a:rPr lang="ko-KR" altLang="en-US" sz="1300" dirty="0"/>
              <a:t>회사는 인권경영을 효과적으로 추진하기 위하여 연도별 인권증진 계획을 수립하여야 하 며</a:t>
            </a:r>
            <a:r>
              <a:rPr lang="en-US" altLang="ko-KR" sz="1300" dirty="0"/>
              <a:t>, </a:t>
            </a:r>
            <a:r>
              <a:rPr lang="ko-KR" altLang="en-US" sz="1300" dirty="0"/>
              <a:t>다음 각 호의 사항이 포함되어야 한다</a:t>
            </a:r>
            <a:r>
              <a:rPr lang="en-US" altLang="ko-KR" sz="1300" dirty="0"/>
              <a:t>. 1) </a:t>
            </a:r>
            <a:r>
              <a:rPr lang="ko-KR" altLang="en-US" sz="1300" dirty="0"/>
              <a:t>인권증진 기본 방향 및 목표</a:t>
            </a:r>
            <a:r>
              <a:rPr lang="en-US" altLang="ko-KR" sz="1300" dirty="0"/>
              <a:t>, 2) </a:t>
            </a:r>
            <a:r>
              <a:rPr lang="ko-KR" altLang="en-US" sz="1300" dirty="0"/>
              <a:t>인권증진 과제 및</a:t>
            </a:r>
          </a:p>
        </p:txBody>
      </p:sp>
    </p:spTree>
    <p:extLst>
      <p:ext uri="{BB962C8B-B14F-4D97-AF65-F5344CB8AC3E}">
        <p14:creationId xmlns:p14="http://schemas.microsoft.com/office/powerpoint/2010/main" val="229328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5/10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041FA3-D8DC-2AE1-649A-6ADC85209F08}"/>
              </a:ext>
            </a:extLst>
          </p:cNvPr>
          <p:cNvSpPr txBox="1"/>
          <p:nvPr/>
        </p:nvSpPr>
        <p:spPr>
          <a:xfrm>
            <a:off x="145274" y="884043"/>
            <a:ext cx="7109601" cy="8361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추진 전략</a:t>
            </a:r>
            <a:r>
              <a:rPr lang="en-US" altLang="ko-KR" sz="1300" dirty="0"/>
              <a:t>, 3) </a:t>
            </a:r>
            <a:r>
              <a:rPr lang="ko-KR" altLang="en-US" sz="1300" dirty="0"/>
              <a:t>사업추진을 위한 재원조달 방안</a:t>
            </a:r>
            <a:r>
              <a:rPr lang="en-US" altLang="ko-KR" sz="1300" dirty="0"/>
              <a:t>, 4) </a:t>
            </a:r>
            <a:r>
              <a:rPr lang="ko-KR" altLang="en-US" sz="1300" dirty="0" err="1"/>
              <a:t>그밖에</a:t>
            </a:r>
            <a:r>
              <a:rPr lang="ko-KR" altLang="en-US" sz="1300" dirty="0"/>
              <a:t> 인권증진을 위해 필요한 사항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 </a:t>
            </a:r>
            <a:r>
              <a:rPr lang="en-US" altLang="ko-KR" sz="1300" dirty="0"/>
              <a:t>8 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인권경영 조직 및 교육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1. </a:t>
            </a:r>
            <a:r>
              <a:rPr lang="ko-KR" altLang="en-US" sz="1300" dirty="0"/>
              <a:t>회사는 인권증진을 위한 정책 개발과 집행</a:t>
            </a:r>
            <a:r>
              <a:rPr lang="en-US" altLang="ko-KR" sz="1300" dirty="0"/>
              <a:t>, </a:t>
            </a:r>
            <a:r>
              <a:rPr lang="ko-KR" altLang="en-US" sz="1300" dirty="0"/>
              <a:t>교육 등을 체계적으로 시행하기 위해 인권 담당부서를 둔다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2. </a:t>
            </a:r>
            <a:r>
              <a:rPr lang="ko-KR" altLang="en-US" sz="1300" dirty="0"/>
              <a:t>인권경영 담당부서는 업무는 다음 각 호와 같다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       1) </a:t>
            </a:r>
            <a:r>
              <a:rPr lang="ko-KR" altLang="en-US" sz="1300" dirty="0"/>
              <a:t>연도별 인권증진 계획 수립 및 시행에 관한 사항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      </a:t>
            </a:r>
            <a:r>
              <a:rPr lang="ko-KR" altLang="en-US" sz="1300" dirty="0"/>
              <a:t> </a:t>
            </a:r>
            <a:r>
              <a:rPr lang="en-US" altLang="ko-KR" sz="1300" dirty="0"/>
              <a:t>2) </a:t>
            </a:r>
            <a:r>
              <a:rPr lang="ko-KR" altLang="en-US" sz="1300" dirty="0"/>
              <a:t>인권교육의 시행에 관한 사항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                       </a:t>
            </a:r>
            <a:r>
              <a:rPr lang="en-US" altLang="ko-KR" sz="1300" dirty="0"/>
              <a:t>3) </a:t>
            </a:r>
            <a:r>
              <a:rPr lang="ko-KR" altLang="en-US" sz="1300" dirty="0"/>
              <a:t>인권영향평가의 시행에 관한 사항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       4) </a:t>
            </a:r>
            <a:r>
              <a:rPr lang="ko-KR" altLang="en-US" sz="1300" dirty="0" err="1"/>
              <a:t>그밖에</a:t>
            </a:r>
            <a:r>
              <a:rPr lang="ko-KR" altLang="en-US" sz="1300" dirty="0"/>
              <a:t> 인권위원회 위원장이 필요하다고 인정하는 사항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3. </a:t>
            </a:r>
            <a:r>
              <a:rPr lang="ko-KR" altLang="en-US" sz="1300" dirty="0"/>
              <a:t>인권경영 담당부서는 전 임직원을 대상으로 연 </a:t>
            </a:r>
            <a:r>
              <a:rPr lang="en-US" altLang="ko-KR" sz="1300" dirty="0"/>
              <a:t>1</a:t>
            </a:r>
            <a:r>
              <a:rPr lang="ko-KR" altLang="en-US" sz="1300" dirty="0"/>
              <a:t>회 이상의 인권 관련 교육을 실시하 여야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4. </a:t>
            </a:r>
            <a:r>
              <a:rPr lang="ko-KR" altLang="en-US" sz="1300" dirty="0"/>
              <a:t>인권경영 담당부서는 협력사 등 이해관계자를 대상으로 하는 인권교육을 실시할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 </a:t>
            </a:r>
            <a:r>
              <a:rPr lang="en-US" altLang="ko-KR" sz="1300" dirty="0"/>
              <a:t>9 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위반사항 신고 및 고충처리</a:t>
            </a:r>
            <a:r>
              <a:rPr lang="en-US" altLang="ko-KR" sz="1300" dirty="0"/>
              <a:t>】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1. </a:t>
            </a:r>
            <a:r>
              <a:rPr lang="ko-KR" altLang="en-US" sz="1300" dirty="0"/>
              <a:t>회사 임직원 및 협력사는 본 규정 위반사항 및 고충사항을 인지한 때 또는 제</a:t>
            </a:r>
            <a:r>
              <a:rPr lang="en-US" altLang="ko-KR" sz="1300" dirty="0"/>
              <a:t>3</a:t>
            </a:r>
            <a:r>
              <a:rPr lang="ko-KR" altLang="en-US" sz="1300" dirty="0" err="1"/>
              <a:t>자로부</a:t>
            </a:r>
            <a:r>
              <a:rPr lang="ko-KR" altLang="en-US" sz="1300" dirty="0"/>
              <a:t> 터 위반사항 및 고충사항을 접수한 때는 반드시 회사에 신고하여야 하며</a:t>
            </a:r>
            <a:r>
              <a:rPr lang="en-US" altLang="ko-KR" sz="1300" dirty="0"/>
              <a:t>, </a:t>
            </a:r>
            <a:r>
              <a:rPr lang="ko-KR" altLang="en-US" sz="1300" dirty="0"/>
              <a:t>회사는 신고를 접수할 수 있는 접수창구를 설치하여 운영한다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2. </a:t>
            </a:r>
            <a:r>
              <a:rPr lang="ko-KR" altLang="en-US" sz="1300" dirty="0"/>
              <a:t>신고자에 대해서는 신고자 신상 및 신고 내용에 대해 비밀을 유지해야 하며 어떠한 인사상 또는 거래 관계상 불이익 처분을 해서는 안된다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3. </a:t>
            </a:r>
            <a:r>
              <a:rPr lang="ko-KR" altLang="en-US" sz="1300" dirty="0"/>
              <a:t>신고자에 대해 그 사실을 이유로 보복 행위를 하는 자는 사내 규정이 정하는 범위내 에서 가중 처벌을 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</a:t>
            </a:r>
            <a:r>
              <a:rPr lang="en-US" altLang="ko-KR" sz="1300" dirty="0"/>
              <a:t>10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위반자에 대한 심의</a:t>
            </a:r>
            <a:r>
              <a:rPr lang="en-US" altLang="ko-KR" sz="1300" dirty="0"/>
              <a:t>】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1. </a:t>
            </a:r>
            <a:r>
              <a:rPr lang="ko-KR" altLang="en-US" sz="1300" dirty="0"/>
              <a:t>인권위원회 간사는 인권위원회에 접수된 사항에 대하여 인권위원회 심의 필요여부를 검토하여 위원장에게 보고한다</a:t>
            </a:r>
            <a:r>
              <a:rPr lang="en-US" altLang="ko-KR" sz="1300" dirty="0"/>
              <a:t>. 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1159475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6/10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76D4C2-5F01-7AA4-C873-78C83AE2EC0D}"/>
              </a:ext>
            </a:extLst>
          </p:cNvPr>
          <p:cNvSpPr txBox="1"/>
          <p:nvPr/>
        </p:nvSpPr>
        <p:spPr>
          <a:xfrm>
            <a:off x="114244" y="810879"/>
            <a:ext cx="7026386" cy="8762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/>
              <a:t>              2. </a:t>
            </a:r>
            <a:r>
              <a:rPr lang="ko-KR" altLang="en-US" sz="1300" dirty="0"/>
              <a:t>인권위원회의 소집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  </a:t>
            </a:r>
            <a:r>
              <a:rPr lang="ko-KR" altLang="en-US" sz="1300" dirty="0"/>
              <a:t>인권위원회 간사는 심의사유</a:t>
            </a:r>
            <a:r>
              <a:rPr lang="en-US" altLang="ko-KR" sz="1300" dirty="0"/>
              <a:t>, </a:t>
            </a:r>
            <a:r>
              <a:rPr lang="ko-KR" altLang="en-US" sz="1300" dirty="0"/>
              <a:t>일시</a:t>
            </a:r>
            <a:r>
              <a:rPr lang="en-US" altLang="ko-KR" sz="1300" dirty="0"/>
              <a:t>, </a:t>
            </a:r>
            <a:r>
              <a:rPr lang="ko-KR" altLang="en-US" sz="1300" dirty="0"/>
              <a:t>장소 등 심의에 필요한 사항을 개최 </a:t>
            </a:r>
            <a:r>
              <a:rPr lang="en-US" altLang="ko-KR" sz="1300" dirty="0"/>
              <a:t>7</a:t>
            </a:r>
            <a:r>
              <a:rPr lang="ko-KR" altLang="en-US" sz="1300" dirty="0"/>
              <a:t>일전까지 위 원 및 심의 대상자에게 서면 </a:t>
            </a:r>
            <a:r>
              <a:rPr lang="en-US" altLang="ko-KR" sz="1300" dirty="0"/>
              <a:t>/ </a:t>
            </a:r>
            <a:r>
              <a:rPr lang="ko-KR" altLang="en-US" sz="1300" dirty="0"/>
              <a:t>구두 통보하여야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3. </a:t>
            </a:r>
            <a:r>
              <a:rPr lang="ko-KR" altLang="en-US" sz="1300" dirty="0"/>
              <a:t>심의대상자의 출석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</a:t>
            </a:r>
            <a:r>
              <a:rPr lang="ko-KR" altLang="en-US" sz="1300" dirty="0"/>
              <a:t> </a:t>
            </a:r>
            <a:r>
              <a:rPr lang="en-US" altLang="ko-KR" sz="1300" dirty="0"/>
              <a:t>1) </a:t>
            </a:r>
            <a:r>
              <a:rPr lang="ko-KR" altLang="en-US" sz="1300" dirty="0"/>
              <a:t>심의대상자는 인권위원회에 출석하여 위원회의 질의에 응하여야 하며</a:t>
            </a:r>
            <a:r>
              <a:rPr lang="en-US" altLang="ko-KR" sz="1300" dirty="0"/>
              <a:t>, </a:t>
            </a:r>
            <a:r>
              <a:rPr lang="ko-KR" altLang="en-US" sz="1300" dirty="0"/>
              <a:t>본인의 심의 사유에 대해 소명할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 2) </a:t>
            </a:r>
            <a:r>
              <a:rPr lang="ko-KR" altLang="en-US" sz="1300" dirty="0"/>
              <a:t>심의대상자가 개인 사정 및 기타 사유로 인권위원회에 출석이 어려울 경우 서면 진 술로 대신할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3) </a:t>
            </a:r>
            <a:r>
              <a:rPr lang="ko-KR" altLang="en-US" sz="1300" dirty="0"/>
              <a:t>인권위원회 참석 통보를 받은 심의대상자가 불참하는 경우에는 궐석으로 심의할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4. </a:t>
            </a:r>
            <a:r>
              <a:rPr lang="ko-KR" altLang="en-US" sz="1300" dirty="0"/>
              <a:t>징계 의결 및 확정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1) </a:t>
            </a:r>
            <a:r>
              <a:rPr lang="ko-KR" altLang="en-US" sz="1300" dirty="0"/>
              <a:t>인권위원회는 위원장을 포함한 위원 과반수의 출석으로 성립되며 무기명 비밀투표 및 출석 위원의 과반수 찬성으로 의결한다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2) </a:t>
            </a:r>
            <a:r>
              <a:rPr lang="ko-KR" altLang="en-US" sz="1300" dirty="0"/>
              <a:t>징계는 징계 </a:t>
            </a:r>
            <a:r>
              <a:rPr lang="ko-KR" altLang="en-US" sz="1300" dirty="0" err="1"/>
              <a:t>의결로써</a:t>
            </a:r>
            <a:r>
              <a:rPr lang="ko-KR" altLang="en-US" sz="1300" dirty="0"/>
              <a:t> 확정된다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5. </a:t>
            </a:r>
            <a:r>
              <a:rPr lang="ko-KR" altLang="en-US" sz="1300" dirty="0"/>
              <a:t>재심의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                </a:t>
            </a:r>
            <a:r>
              <a:rPr lang="en-US" altLang="ko-KR" sz="1300" dirty="0"/>
              <a:t>1) </a:t>
            </a:r>
            <a:r>
              <a:rPr lang="ko-KR" altLang="en-US" sz="1300" dirty="0"/>
              <a:t>인권위원회에서 의결된 사항 중 피징계자의 재심 요청 시 또는 사후에 명백한 사무 착오가 발견되었을 때는 재심의 하여야 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2) </a:t>
            </a:r>
            <a:r>
              <a:rPr lang="ko-KR" altLang="en-US" sz="1300" dirty="0"/>
              <a:t>재심 심의위원회는 재심 청구를 접수 받은 날부터 </a:t>
            </a:r>
            <a:r>
              <a:rPr lang="en-US" altLang="ko-KR" sz="1300" dirty="0"/>
              <a:t>10</a:t>
            </a:r>
            <a:r>
              <a:rPr lang="ko-KR" altLang="en-US" sz="1300" dirty="0"/>
              <a:t>일 이내에 개최함을 원칙으로 하며</a:t>
            </a:r>
            <a:r>
              <a:rPr lang="en-US" altLang="ko-KR" sz="1300" dirty="0"/>
              <a:t>, </a:t>
            </a:r>
            <a:r>
              <a:rPr lang="ko-KR" altLang="en-US" sz="1300" dirty="0"/>
              <a:t>위원회 개최가 어려울 경우 </a:t>
            </a:r>
            <a:r>
              <a:rPr lang="en-US" altLang="ko-KR" sz="1300" dirty="0"/>
              <a:t>1</a:t>
            </a:r>
            <a:r>
              <a:rPr lang="ko-KR" altLang="en-US" sz="1300" dirty="0"/>
              <a:t>회에 한하여 연기할 수 있다</a:t>
            </a:r>
            <a:r>
              <a:rPr lang="en-US" altLang="ko-KR" sz="1300" dirty="0"/>
              <a:t>. </a:t>
            </a:r>
            <a:r>
              <a:rPr lang="ko-KR" altLang="en-US" sz="1300" dirty="0"/>
              <a:t>재심에 </a:t>
            </a:r>
            <a:r>
              <a:rPr lang="ko-KR" altLang="en-US" sz="1300" dirty="0" err="1"/>
              <a:t>부의된</a:t>
            </a:r>
            <a:r>
              <a:rPr lang="ko-KR" altLang="en-US" sz="1300" dirty="0"/>
              <a:t> 징계안건에 대하 여는 원심 징계 처분보다 중한 징계에 처할 수 없으나 원심의 징계사유 외에 새로운 비위 사실이 발견된 경우에는 예외로 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</a:t>
            </a:r>
            <a:r>
              <a:rPr lang="en-US" altLang="ko-KR" sz="1300" dirty="0"/>
              <a:t>11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징계 기준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1. </a:t>
            </a:r>
            <a:r>
              <a:rPr lang="ko-KR" altLang="en-US" sz="1300" dirty="0"/>
              <a:t>본 규정 위반자는 회사의 취업규칙에 의한 상벌규정 및 회사의 규정에 따라 처리함을 원칙으로 하며</a:t>
            </a:r>
            <a:r>
              <a:rPr lang="en-US" altLang="ko-KR" sz="1300" dirty="0"/>
              <a:t>, </a:t>
            </a:r>
            <a:r>
              <a:rPr lang="ko-KR" altLang="en-US" sz="1300" dirty="0"/>
              <a:t>동 규정에 명시되지 않은 것은 별도로 정할 수 있다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</a:t>
            </a:r>
            <a:r>
              <a:rPr lang="en-US" altLang="ko-KR" sz="1300" dirty="0"/>
              <a:t>, </a:t>
            </a:r>
            <a:r>
              <a:rPr lang="ko-KR" altLang="en-US" sz="1300" dirty="0"/>
              <a:t>징계의 경중에 따라 당사자는 회사로 부터 민</a:t>
            </a:r>
            <a:r>
              <a:rPr lang="en-US" altLang="ko-KR" sz="1300" dirty="0"/>
              <a:t>, </a:t>
            </a:r>
            <a:r>
              <a:rPr lang="ko-KR" altLang="en-US" sz="1300" dirty="0"/>
              <a:t>형사상의 법적인 책임 추궁도 받을 수 있으며</a:t>
            </a:r>
            <a:r>
              <a:rPr lang="en-US" altLang="ko-KR" sz="1300" dirty="0"/>
              <a:t>, </a:t>
            </a:r>
            <a:r>
              <a:rPr lang="ko-KR" altLang="en-US" sz="1300" dirty="0"/>
              <a:t>해당 관리자는 관리 감 독 소홀의 책임을 물어 징계 처분 될 수 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2. </a:t>
            </a:r>
            <a:r>
              <a:rPr lang="ko-KR" altLang="en-US" sz="1300" dirty="0"/>
              <a:t>협력사는 경고</a:t>
            </a:r>
            <a:r>
              <a:rPr lang="en-US" altLang="ko-KR" sz="1300" dirty="0"/>
              <a:t>, </a:t>
            </a:r>
            <a:r>
              <a:rPr lang="ko-KR" altLang="en-US" sz="1300" dirty="0" err="1"/>
              <a:t>신차종</a:t>
            </a:r>
            <a:r>
              <a:rPr lang="en-US" altLang="ko-KR" sz="1300" dirty="0"/>
              <a:t>(</a:t>
            </a:r>
            <a:r>
              <a:rPr lang="ko-KR" altLang="en-US" sz="1300" dirty="0"/>
              <a:t>프로젝트</a:t>
            </a:r>
            <a:r>
              <a:rPr lang="en-US" altLang="ko-KR" sz="1300" dirty="0"/>
              <a:t>)</a:t>
            </a:r>
            <a:r>
              <a:rPr lang="ko-KR" altLang="en-US" sz="1300" dirty="0"/>
              <a:t>참여 제한</a:t>
            </a:r>
            <a:r>
              <a:rPr lang="en-US" altLang="ko-KR" sz="1300" dirty="0"/>
              <a:t>, </a:t>
            </a:r>
            <a:r>
              <a:rPr lang="ko-KR" altLang="en-US" sz="1300" dirty="0"/>
              <a:t>물류 이관</a:t>
            </a:r>
            <a:r>
              <a:rPr lang="en-US" altLang="ko-KR" sz="1300" dirty="0"/>
              <a:t>/</a:t>
            </a:r>
            <a:r>
              <a:rPr lang="ko-KR" altLang="en-US" sz="1300" dirty="0"/>
              <a:t>조정</a:t>
            </a:r>
            <a:r>
              <a:rPr lang="en-US" altLang="ko-KR" sz="1300" dirty="0"/>
              <a:t>, </a:t>
            </a:r>
            <a:r>
              <a:rPr lang="ko-KR" altLang="en-US" sz="1300" dirty="0"/>
              <a:t>거래중단 등 위반 내용의</a:t>
            </a:r>
          </a:p>
        </p:txBody>
      </p:sp>
    </p:spTree>
    <p:extLst>
      <p:ext uri="{BB962C8B-B14F-4D97-AF65-F5344CB8AC3E}">
        <p14:creationId xmlns:p14="http://schemas.microsoft.com/office/powerpoint/2010/main" val="3042904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7/10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CEFD69-D891-C419-01B2-AA1B912A680E}"/>
              </a:ext>
            </a:extLst>
          </p:cNvPr>
          <p:cNvSpPr txBox="1"/>
          <p:nvPr/>
        </p:nvSpPr>
        <p:spPr>
          <a:xfrm>
            <a:off x="62004" y="779569"/>
            <a:ext cx="7130866" cy="8854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경중에 따라 거래상의 불이익을 받을 수 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3. </a:t>
            </a:r>
            <a:r>
              <a:rPr lang="ko-KR" altLang="en-US" sz="1300" dirty="0"/>
              <a:t>규정 위반 시 적용되는 징계항목</a:t>
            </a:r>
            <a:r>
              <a:rPr lang="en-US" altLang="ko-KR" sz="1300" dirty="0"/>
              <a:t>, </a:t>
            </a:r>
            <a:r>
              <a:rPr lang="ko-KR" altLang="en-US" sz="1300" dirty="0"/>
              <a:t>내용 및 형사 책임은 별첨에 의거하며</a:t>
            </a:r>
            <a:r>
              <a:rPr lang="en-US" altLang="ko-KR" sz="1300" dirty="0"/>
              <a:t>, </a:t>
            </a:r>
            <a:r>
              <a:rPr lang="ko-KR" altLang="en-US" sz="1300" dirty="0"/>
              <a:t>회사 임직원 에 대한 징계 및 협력사에 대한 징계는 회사 인권위원회의 결정에 따른다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3</a:t>
            </a:r>
            <a:r>
              <a:rPr lang="ko-KR" altLang="en-US" sz="1500" b="1" dirty="0"/>
              <a:t>장 인권 경영 운영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5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12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차별 및 직장내 괴롭힘 금지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</a:t>
            </a:r>
            <a:r>
              <a:rPr lang="ko-KR" altLang="en-US" sz="1300" dirty="0"/>
              <a:t>회사는 근로자를 고용함에 있어서 인종</a:t>
            </a:r>
            <a:r>
              <a:rPr lang="en-US" altLang="ko-KR" sz="1300" dirty="0"/>
              <a:t>, </a:t>
            </a:r>
            <a:r>
              <a:rPr lang="ko-KR" altLang="en-US" sz="1300" dirty="0"/>
              <a:t>민족</a:t>
            </a:r>
            <a:r>
              <a:rPr lang="en-US" altLang="ko-KR" sz="1300" dirty="0"/>
              <a:t>, </a:t>
            </a:r>
            <a:r>
              <a:rPr lang="ko-KR" altLang="en-US" sz="1300" dirty="0"/>
              <a:t>국적</a:t>
            </a:r>
            <a:r>
              <a:rPr lang="en-US" altLang="ko-KR" sz="1300" dirty="0"/>
              <a:t>, </a:t>
            </a:r>
            <a:r>
              <a:rPr lang="ko-KR" altLang="en-US" sz="1300" dirty="0"/>
              <a:t>종교</a:t>
            </a:r>
            <a:r>
              <a:rPr lang="en-US" altLang="ko-KR" sz="1300" dirty="0"/>
              <a:t>, </a:t>
            </a:r>
            <a:r>
              <a:rPr lang="ko-KR" altLang="en-US" sz="1300" dirty="0"/>
              <a:t>장애</a:t>
            </a:r>
            <a:r>
              <a:rPr lang="en-US" altLang="ko-KR" sz="1300" dirty="0"/>
              <a:t>, </a:t>
            </a:r>
            <a:r>
              <a:rPr lang="ko-KR" altLang="en-US" sz="1300" dirty="0"/>
              <a:t>성별</a:t>
            </a:r>
            <a:r>
              <a:rPr lang="en-US" altLang="ko-KR" sz="1300" dirty="0"/>
              <a:t>, </a:t>
            </a:r>
            <a:r>
              <a:rPr lang="ko-KR" altLang="en-US" sz="1300" dirty="0"/>
              <a:t>출생지</a:t>
            </a:r>
            <a:r>
              <a:rPr lang="en-US" altLang="ko-KR" sz="1300" dirty="0"/>
              <a:t>, </a:t>
            </a:r>
            <a:r>
              <a:rPr lang="ko-KR" altLang="en-US" sz="1300" dirty="0"/>
              <a:t>정치적 견해</a:t>
            </a:r>
            <a:r>
              <a:rPr lang="en-US" altLang="ko-KR" sz="1300" dirty="0"/>
              <a:t>, </a:t>
            </a:r>
            <a:r>
              <a:rPr lang="ko-KR" altLang="en-US" sz="1300" dirty="0"/>
              <a:t>나이</a:t>
            </a:r>
            <a:r>
              <a:rPr lang="en-US" altLang="ko-KR" sz="1300" dirty="0"/>
              <a:t>, </a:t>
            </a:r>
            <a:r>
              <a:rPr lang="ko-KR" altLang="en-US" sz="1300" dirty="0"/>
              <a:t>가족관계</a:t>
            </a:r>
            <a:r>
              <a:rPr lang="en-US" altLang="ko-KR" sz="1300" dirty="0"/>
              <a:t>(</a:t>
            </a:r>
            <a:r>
              <a:rPr lang="ko-KR" altLang="en-US" sz="1300" dirty="0"/>
              <a:t>혼인</a:t>
            </a:r>
            <a:r>
              <a:rPr lang="en-US" altLang="ko-KR" sz="1300" dirty="0"/>
              <a:t>), </a:t>
            </a:r>
            <a:r>
              <a:rPr lang="ko-KR" altLang="en-US" sz="1300" dirty="0"/>
              <a:t>사회적 신분</a:t>
            </a:r>
            <a:r>
              <a:rPr lang="en-US" altLang="ko-KR" sz="1300" dirty="0"/>
              <a:t>(</a:t>
            </a:r>
            <a:r>
              <a:rPr lang="ko-KR" altLang="en-US" sz="1300" dirty="0"/>
              <a:t>소수자</a:t>
            </a:r>
            <a:r>
              <a:rPr lang="en-US" altLang="ko-KR" sz="1300" dirty="0"/>
              <a:t>), </a:t>
            </a:r>
            <a:r>
              <a:rPr lang="ko-KR" altLang="en-US" sz="1300" dirty="0"/>
              <a:t>임신 및 출산</a:t>
            </a:r>
            <a:r>
              <a:rPr lang="en-US" altLang="ko-KR" sz="1300" dirty="0"/>
              <a:t>, </a:t>
            </a:r>
            <a:r>
              <a:rPr lang="ko-KR" altLang="en-US" sz="1300" dirty="0"/>
              <a:t>장애 등을 이유로 차별하지 않는다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 임직원이 직장에서의 지위나 관계 등을 이용하여 다른 직원에게 강압적 업무지시</a:t>
            </a:r>
            <a:r>
              <a:rPr lang="en-US" altLang="ko-KR" sz="1300" dirty="0"/>
              <a:t>, </a:t>
            </a:r>
            <a:r>
              <a:rPr lang="ko-KR" altLang="en-US" sz="1300" dirty="0"/>
              <a:t>폭언 등 으로 신체적</a:t>
            </a:r>
            <a:r>
              <a:rPr lang="en-US" altLang="ko-KR" sz="1300" dirty="0"/>
              <a:t>, </a:t>
            </a:r>
            <a:r>
              <a:rPr lang="ko-KR" altLang="en-US" sz="1300" dirty="0"/>
              <a:t>정신적 고통을 주거나 근무환경을 악화시키는 일체의 행위를 금지한다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제</a:t>
            </a:r>
            <a:r>
              <a:rPr lang="en-US" altLang="ko-KR" sz="1300" dirty="0"/>
              <a:t>13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결사 및 단체교섭의 자유</a:t>
            </a:r>
            <a:r>
              <a:rPr lang="en-US" altLang="ko-KR" sz="1300" dirty="0"/>
              <a:t>】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</a:t>
            </a:r>
            <a:r>
              <a:rPr lang="ko-KR" altLang="en-US" sz="1300" dirty="0"/>
              <a:t>회사는 임직원들이 자유롭게 노동조합을 결성하는 것을 허용하며</a:t>
            </a:r>
            <a:r>
              <a:rPr lang="en-US" altLang="ko-KR" sz="1300" dirty="0"/>
              <a:t>, </a:t>
            </a:r>
            <a:r>
              <a:rPr lang="ko-KR" altLang="en-US" sz="1300" dirty="0"/>
              <a:t>국가의 노동관련 법규 에 따라 보장된 결사의 자유와 단체 교섭의 권리를 인정하며</a:t>
            </a:r>
            <a:r>
              <a:rPr lang="en-US" altLang="ko-KR" sz="1300" dirty="0"/>
              <a:t>, </a:t>
            </a:r>
            <a:r>
              <a:rPr lang="ko-KR" altLang="en-US" sz="1300" dirty="0"/>
              <a:t>근로자가 차별적 대우 등에 대한 두려움 없이 근로조건에 대하여 경영진과 소통할 수 있는 환경을 조성한다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14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잘못된 노동관행 금지</a:t>
            </a:r>
            <a:r>
              <a:rPr lang="en-US" altLang="ko-KR" sz="1300" dirty="0"/>
              <a:t>】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</a:t>
            </a:r>
            <a:r>
              <a:rPr lang="ko-KR" altLang="en-US" sz="1300" dirty="0"/>
              <a:t>회사는 국제노동기구</a:t>
            </a:r>
            <a:r>
              <a:rPr lang="en-US" altLang="ko-KR" sz="1300" dirty="0"/>
              <a:t>(ILO)</a:t>
            </a:r>
            <a:r>
              <a:rPr lang="ko-KR" altLang="en-US" sz="1300" dirty="0"/>
              <a:t>의 국가별로 비준된 협약과 근로기준법 등을 기반으로 엄격한 자체 기준을 수립하고 이에 따른 근로시간 및 휴무 관련 규정을 준수하며</a:t>
            </a:r>
            <a:r>
              <a:rPr lang="en-US" altLang="ko-KR" sz="1300" dirty="0"/>
              <a:t>, </a:t>
            </a:r>
            <a:r>
              <a:rPr lang="ko-KR" altLang="en-US" sz="1300" dirty="0"/>
              <a:t>아동노동 및 강제노동 을 엄격히 금지한다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 합법적으로 연소자에게 노동을 시킬 경우에는 이들에게 교육의 기회를 보장하고</a:t>
            </a:r>
            <a:r>
              <a:rPr lang="en-US" altLang="ko-KR" sz="1300" dirty="0"/>
              <a:t>, </a:t>
            </a:r>
            <a:r>
              <a:rPr lang="ko-KR" altLang="en-US" sz="1300" dirty="0"/>
              <a:t>안전에 대한 별도의 조치를 취하도록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15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산업안전 보장</a:t>
            </a:r>
            <a:r>
              <a:rPr lang="en-US" altLang="ko-KR" sz="1300" dirty="0"/>
              <a:t>】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</a:t>
            </a:r>
            <a:r>
              <a:rPr lang="ko-KR" altLang="en-US" sz="1300" dirty="0"/>
              <a:t>회사는 근로자들에게 안전하고 위생적인 작업환경을 제공하기 위하여 노력한다</a:t>
            </a:r>
            <a:r>
              <a:rPr lang="en-US" altLang="ko-KR" sz="1300" dirty="0"/>
              <a:t>. </a:t>
            </a:r>
            <a:r>
              <a:rPr lang="ko-KR" altLang="en-US" sz="1300" dirty="0"/>
              <a:t>위험에 노출될 수 있는 작업 환경에서 근무하는 근로자들에게는 별도의 안전 장구와 안전교육을 제공하 며</a:t>
            </a:r>
            <a:r>
              <a:rPr lang="en-US" altLang="ko-KR" sz="1300" dirty="0"/>
              <a:t>, </a:t>
            </a:r>
            <a:r>
              <a:rPr lang="ko-KR" altLang="en-US" sz="1300" dirty="0"/>
              <a:t>사업장에서 발생한 각종 사고 및 질병에 대해서는 적절한 조치를 신속하게 취한다</a:t>
            </a:r>
            <a:r>
              <a:rPr lang="en-US" altLang="ko-KR" sz="1300" dirty="0"/>
              <a:t>. </a:t>
            </a:r>
            <a:r>
              <a:rPr lang="ko-KR" altLang="en-US" sz="1300" dirty="0"/>
              <a:t>사업장의 시설물 및 설비에 대하여 정기적인 점검을 이행하고 안전사고 예방 매뉴얼을 운영함으로써 발생 </a:t>
            </a:r>
          </a:p>
        </p:txBody>
      </p:sp>
    </p:spTree>
    <p:extLst>
      <p:ext uri="{BB962C8B-B14F-4D97-AF65-F5344CB8AC3E}">
        <p14:creationId xmlns:p14="http://schemas.microsoft.com/office/powerpoint/2010/main" val="1254386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</a:t>
            </a:r>
            <a:r>
              <a:rPr lang="en-US" altLang="ko-KR" sz="1000" dirty="0">
                <a:solidFill>
                  <a:schemeClr val="tx1"/>
                </a:solidFill>
              </a:rPr>
              <a:t>8/10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E56DBD-F2DC-CE83-B034-A7D53569F4F5}"/>
              </a:ext>
            </a:extLst>
          </p:cNvPr>
          <p:cNvSpPr txBox="1"/>
          <p:nvPr/>
        </p:nvSpPr>
        <p:spPr>
          <a:xfrm>
            <a:off x="92111" y="960921"/>
            <a:ext cx="7070651" cy="8461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가능한 사고를 미연에 방지하도록 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</a:t>
            </a:r>
            <a:r>
              <a:rPr lang="en-US" altLang="ko-KR" sz="1300" dirty="0"/>
              <a:t>16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 err="1"/>
              <a:t>책임있는</a:t>
            </a:r>
            <a:r>
              <a:rPr lang="ko-KR" altLang="en-US" sz="1300" dirty="0"/>
              <a:t> 협력사 관리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</a:t>
            </a:r>
            <a:r>
              <a:rPr lang="ko-KR" altLang="en-US" sz="1300" dirty="0"/>
              <a:t>회사는 자회사나 계약 관계에 있는 협력사가 해당 사업장에서 인권경영을 실천할 수 있 도록 노력한다</a:t>
            </a:r>
            <a:r>
              <a:rPr lang="en-US" altLang="ko-KR" sz="1300" dirty="0"/>
              <a:t>. </a:t>
            </a:r>
            <a:r>
              <a:rPr lang="ko-KR" altLang="en-US" sz="1300" dirty="0"/>
              <a:t>모든 계약의 협력회사들이 관련된 모든 사업 업무 영역에서 인권증진에 동참할 것을 명시하며</a:t>
            </a:r>
            <a:r>
              <a:rPr lang="en-US" altLang="ko-KR" sz="1300" dirty="0"/>
              <a:t>, </a:t>
            </a:r>
            <a:r>
              <a:rPr lang="ko-KR" altLang="en-US" sz="1300" dirty="0"/>
              <a:t>협력사에 의해 중대한 인권침해가 발생하지 않도록 주의한다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17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현지주민의 권리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</a:t>
            </a:r>
            <a:r>
              <a:rPr lang="ko-KR" altLang="en-US" sz="1300" dirty="0"/>
              <a:t>회사는 사업장이 위치한 지역주민의 인권이 침해되지 않도록 유의해야 하며</a:t>
            </a:r>
            <a:r>
              <a:rPr lang="en-US" altLang="ko-KR" sz="1300" dirty="0"/>
              <a:t>, </a:t>
            </a:r>
            <a:r>
              <a:rPr lang="ko-KR" altLang="en-US" sz="1300" dirty="0"/>
              <a:t>사업장 주 변 지역주민의 생명권</a:t>
            </a:r>
            <a:r>
              <a:rPr lang="en-US" altLang="ko-KR" sz="1300" dirty="0"/>
              <a:t>, </a:t>
            </a:r>
            <a:r>
              <a:rPr lang="ko-KR" altLang="en-US" sz="1300" dirty="0"/>
              <a:t>거주이전의 자유</a:t>
            </a:r>
            <a:r>
              <a:rPr lang="en-US" altLang="ko-KR" sz="1300" dirty="0"/>
              <a:t>, </a:t>
            </a:r>
            <a:r>
              <a:rPr lang="ko-KR" altLang="en-US" sz="1300" dirty="0"/>
              <a:t>개인의 안전에 대한 권리 및 재산소유권을 존중하고 보 호해야 한다</a:t>
            </a:r>
            <a:r>
              <a:rPr lang="en-US" altLang="ko-KR" sz="1300" dirty="0"/>
              <a:t>. </a:t>
            </a:r>
            <a:r>
              <a:rPr lang="ko-KR" altLang="en-US" sz="1300" dirty="0"/>
              <a:t>이를 위하여 지역주민과의 참여 활동을 통하여 지역사회 공동체의 발전을 위하여 조력한다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18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환경권의 보호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</a:t>
            </a:r>
            <a:r>
              <a:rPr lang="ko-KR" altLang="en-US" sz="1300" dirty="0"/>
              <a:t>회사는 환경경영체계를 수립하여 유지하며</a:t>
            </a:r>
            <a:r>
              <a:rPr lang="en-US" altLang="ko-KR" sz="1300" dirty="0"/>
              <a:t>, </a:t>
            </a:r>
            <a:r>
              <a:rPr lang="ko-KR" altLang="en-US" sz="1300" dirty="0"/>
              <a:t>환경영향과 관련된 정보를 투명하고 공개하 고</a:t>
            </a:r>
            <a:r>
              <a:rPr lang="en-US" altLang="ko-KR" sz="1300" dirty="0"/>
              <a:t>, </a:t>
            </a:r>
            <a:r>
              <a:rPr lang="ko-KR" altLang="en-US" sz="1300" dirty="0"/>
              <a:t>관련된 이해관계자들과 소통한다</a:t>
            </a:r>
            <a:r>
              <a:rPr lang="en-US" altLang="ko-KR" sz="1300" dirty="0"/>
              <a:t>. </a:t>
            </a:r>
            <a:r>
              <a:rPr lang="ko-KR" altLang="en-US" sz="1300" dirty="0"/>
              <a:t>사업장의 운영에 있어 환경훼손이나 재해가 발생하지 않도록 예방조치를 이행하며 환경 문제에 대하여 예방적 접근 원칙을 준수한다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</a:t>
            </a:r>
            <a:r>
              <a:rPr lang="en-US" altLang="ko-KR" sz="1300" dirty="0"/>
              <a:t>19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개인정보 보호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</a:t>
            </a:r>
            <a:r>
              <a:rPr lang="ko-KR" altLang="en-US" sz="1300" dirty="0"/>
              <a:t>회사는 사업을 영위함에 있어 법규 및 규정 준수를 위한 최소한의 개인정보만을 요구하 고 기록하며</a:t>
            </a:r>
            <a:r>
              <a:rPr lang="en-US" altLang="ko-KR" sz="1300" dirty="0"/>
              <a:t>, </a:t>
            </a:r>
            <a:r>
              <a:rPr lang="ko-KR" altLang="en-US" sz="1300" dirty="0"/>
              <a:t>모든 이해관계자의 개인 정보 보호를 위하여 보안체계를 구축하여 운영한다</a:t>
            </a:r>
            <a:r>
              <a:rPr lang="en-US" altLang="ko-KR" sz="1300" dirty="0"/>
              <a:t>. </a:t>
            </a:r>
            <a:r>
              <a:rPr lang="ko-KR" altLang="en-US" sz="1300" dirty="0"/>
              <a:t>개인의 사생활</a:t>
            </a:r>
            <a:r>
              <a:rPr lang="en-US" altLang="ko-KR" sz="1300" dirty="0"/>
              <a:t>(</a:t>
            </a:r>
            <a:r>
              <a:rPr lang="ko-KR" altLang="en-US" sz="1300" dirty="0"/>
              <a:t>프라이버시</a:t>
            </a:r>
            <a:r>
              <a:rPr lang="en-US" altLang="ko-KR" sz="1300" dirty="0"/>
              <a:t>)</a:t>
            </a:r>
            <a:r>
              <a:rPr lang="ko-KR" altLang="en-US" sz="1300" dirty="0"/>
              <a:t>를 최대한 존중하며</a:t>
            </a:r>
            <a:r>
              <a:rPr lang="en-US" altLang="ko-KR" sz="1300" dirty="0"/>
              <a:t>, </a:t>
            </a:r>
            <a:r>
              <a:rPr lang="ko-KR" altLang="en-US" sz="1300" dirty="0"/>
              <a:t>이해관계자의 사전 승인이 없이 관련된 정보를 누설하거나 타 용도에 사용하지 않는다</a:t>
            </a:r>
            <a:r>
              <a:rPr lang="en-US" altLang="ko-KR" sz="1300" dirty="0"/>
              <a:t>. </a:t>
            </a:r>
            <a:r>
              <a:rPr lang="ko-KR" altLang="en-US" sz="1300" dirty="0"/>
              <a:t>회사는 경영활동 중 취득한 개인정보의 보안을 위해 필요한 조치 를 취해야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20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인도적 대우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</a:t>
            </a:r>
            <a:r>
              <a:rPr lang="ko-KR" altLang="en-US" sz="1300" dirty="0"/>
              <a:t>회사는 모든 임직원의 사생활을 존중하고 개인정보를 철저히 보호하며</a:t>
            </a:r>
            <a:r>
              <a:rPr lang="en-US" altLang="ko-KR" sz="1300" dirty="0"/>
              <a:t>, </a:t>
            </a:r>
            <a:r>
              <a:rPr lang="ko-KR" altLang="en-US" sz="1300" dirty="0"/>
              <a:t>정신적이거나 육 체적으로 강압</a:t>
            </a:r>
            <a:r>
              <a:rPr lang="en-US" altLang="ko-KR" sz="1300" dirty="0"/>
              <a:t>, </a:t>
            </a:r>
            <a:r>
              <a:rPr lang="ko-KR" altLang="en-US" sz="1300" dirty="0"/>
              <a:t>학대</a:t>
            </a:r>
            <a:r>
              <a:rPr lang="en-US" altLang="ko-KR" sz="1300" dirty="0"/>
              <a:t>, </a:t>
            </a:r>
            <a:r>
              <a:rPr lang="ko-KR" altLang="en-US" sz="1300" dirty="0"/>
              <a:t>불합리한 대우를 하지 않는다</a:t>
            </a:r>
            <a:r>
              <a:rPr lang="en-US" altLang="ko-KR" sz="1300" dirty="0"/>
              <a:t>. 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4213310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</a:t>
            </a:r>
            <a:r>
              <a:rPr lang="en-US" altLang="ko-KR" sz="1000" dirty="0">
                <a:solidFill>
                  <a:schemeClr val="tx1"/>
                </a:solidFill>
              </a:rPr>
              <a:t>9/10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7AA4EC-5F58-9719-ECD0-06ECF82D17AF}"/>
              </a:ext>
            </a:extLst>
          </p:cNvPr>
          <p:cNvSpPr txBox="1"/>
          <p:nvPr/>
        </p:nvSpPr>
        <p:spPr>
          <a:xfrm>
            <a:off x="75295" y="1004933"/>
            <a:ext cx="7104284" cy="8600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21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근로조건 준수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</a:t>
            </a:r>
            <a:r>
              <a:rPr lang="ko-KR" altLang="en-US" sz="1300" dirty="0"/>
              <a:t>회사는 사업을 영위하는 국가별 법정근로시간을 준수하며</a:t>
            </a:r>
            <a:r>
              <a:rPr lang="en-US" altLang="ko-KR" sz="1300" dirty="0"/>
              <a:t>, </a:t>
            </a:r>
            <a:r>
              <a:rPr lang="ko-KR" altLang="en-US" sz="1300" dirty="0"/>
              <a:t>모든 임직원에게 근로에 대한 합당한 보수를 급여명세서와 함께 지급한다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</a:t>
            </a:r>
            <a:r>
              <a:rPr lang="en-US" altLang="ko-KR" sz="1300" dirty="0"/>
              <a:t>, </a:t>
            </a:r>
            <a:r>
              <a:rPr lang="ko-KR" altLang="en-US" sz="1300" dirty="0"/>
              <a:t>채용을 이유로 근로자에게 수수료 또는 알선비용 등을 요구하지 않으며 임직원의 신분증이나 여권 등을 보관하지 않는다</a:t>
            </a:r>
            <a:r>
              <a:rPr lang="en-US" altLang="ko-KR" sz="1300" dirty="0"/>
              <a:t>. </a:t>
            </a:r>
            <a:r>
              <a:rPr lang="ko-KR" altLang="en-US" sz="1300" dirty="0"/>
              <a:t>나아가 모든 임직원의 역량 개발 및 삶의 질 향상을 위해 충분한 교육기회와 직무수행에 적절한 업무환경을 제공한다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</a:t>
            </a:r>
            <a:r>
              <a:rPr lang="en-US" altLang="ko-KR" sz="1300" dirty="0"/>
              <a:t>22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아동 노동 및 강제노동 금지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</a:t>
            </a:r>
            <a:r>
              <a:rPr lang="ko-KR" altLang="en-US" sz="1300" dirty="0"/>
              <a:t>회사는 부당 고용 형태에 대해 무관용 원칙을 고수하며 관련 법령에서 허용되는 것이 아 </a:t>
            </a:r>
            <a:r>
              <a:rPr lang="ko-KR" altLang="en-US" sz="1300" dirty="0" err="1"/>
              <a:t>닌</a:t>
            </a:r>
            <a:r>
              <a:rPr lang="ko-KR" altLang="en-US" sz="1300" dirty="0"/>
              <a:t> 한</a:t>
            </a:r>
            <a:r>
              <a:rPr lang="en-US" altLang="ko-KR" sz="1300" dirty="0"/>
              <a:t>, </a:t>
            </a:r>
            <a:r>
              <a:rPr lang="ko-KR" altLang="en-US" sz="1300" dirty="0"/>
              <a:t>아동노동을 금지하고</a:t>
            </a:r>
            <a:r>
              <a:rPr lang="en-US" altLang="ko-KR" sz="1300" dirty="0"/>
              <a:t>, </a:t>
            </a:r>
            <a:r>
              <a:rPr lang="ko-KR" altLang="en-US" sz="1300" dirty="0"/>
              <a:t>연소자에 대해서는 근로로 인하여 교육기회가 제한되지 않도록 조치 를 취한다</a:t>
            </a:r>
            <a:r>
              <a:rPr lang="en-US" altLang="ko-KR" sz="1300" dirty="0"/>
              <a:t>. </a:t>
            </a:r>
            <a:r>
              <a:rPr lang="ko-KR" altLang="en-US" sz="1300" dirty="0"/>
              <a:t>만일 아동노동을 적발 시 즉각적인 아동보호 조치와 관계기관에 신고 초치한다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</a:t>
            </a:r>
            <a:r>
              <a:rPr lang="en-US" altLang="ko-KR" sz="1300" dirty="0"/>
              <a:t>, </a:t>
            </a:r>
            <a:r>
              <a:rPr lang="ko-KR" altLang="en-US" sz="1300" dirty="0"/>
              <a:t>모든 임직원에 대해 폭행</a:t>
            </a:r>
            <a:r>
              <a:rPr lang="en-US" altLang="ko-KR" sz="1300" dirty="0"/>
              <a:t>, </a:t>
            </a:r>
            <a:r>
              <a:rPr lang="ko-KR" altLang="en-US" sz="1300" dirty="0"/>
              <a:t>협박</a:t>
            </a:r>
            <a:r>
              <a:rPr lang="en-US" altLang="ko-KR" sz="1300" dirty="0"/>
              <a:t>, </a:t>
            </a:r>
            <a:r>
              <a:rPr lang="ko-KR" altLang="en-US" sz="1300" dirty="0"/>
              <a:t>감금 등의 행위를 하는 등 자유의사에 반하는 근로를 강요하지 않으며</a:t>
            </a:r>
            <a:r>
              <a:rPr lang="en-US" altLang="ko-KR" sz="1300" dirty="0"/>
              <a:t>, </a:t>
            </a:r>
            <a:r>
              <a:rPr lang="ko-KR" altLang="en-US" sz="1300" dirty="0"/>
              <a:t>강제노동을 목적으로 신분증 또는 사증 등의 원본을 요구하거나 보관하지 않는다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4</a:t>
            </a:r>
            <a:r>
              <a:rPr lang="ko-KR" altLang="en-US" sz="1500" b="1" dirty="0"/>
              <a:t>장 인권의 구제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23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인권침해 구제절차</a:t>
            </a:r>
            <a:r>
              <a:rPr lang="en-US" altLang="ko-KR" sz="1300" dirty="0"/>
              <a:t>】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1. </a:t>
            </a:r>
            <a:r>
              <a:rPr lang="ko-KR" altLang="en-US" sz="1300" dirty="0"/>
              <a:t>인권을 침해당했거나 타인이 침해당한 사실을 알게 된 경우 누구든지 신고할 수 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2. </a:t>
            </a:r>
            <a:r>
              <a:rPr lang="ko-KR" altLang="en-US" sz="1300" dirty="0"/>
              <a:t>인권위원회는 침해행위자에 대하여 침해행위를 금하도록 권고할 수 있으며</a:t>
            </a:r>
            <a:r>
              <a:rPr lang="en-US" altLang="ko-KR" sz="1300" dirty="0"/>
              <a:t>, </a:t>
            </a:r>
            <a:r>
              <a:rPr lang="ko-KR" altLang="en-US" sz="1300" dirty="0"/>
              <a:t>회사 규정 에 따른 징계를 요구하거나</a:t>
            </a:r>
            <a:r>
              <a:rPr lang="en-US" altLang="ko-KR" sz="1300" dirty="0"/>
              <a:t>, </a:t>
            </a:r>
            <a:r>
              <a:rPr lang="ko-KR" altLang="en-US" sz="1300" dirty="0"/>
              <a:t>국가인권위원회 또는 수사기관 등에 신고할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3. </a:t>
            </a:r>
            <a:r>
              <a:rPr lang="ko-KR" altLang="en-US" sz="1300" dirty="0"/>
              <a:t>인권침해구제에 대한 세부절차와 방법은 본 규정 제 </a:t>
            </a:r>
            <a:r>
              <a:rPr lang="en-US" altLang="ko-KR" sz="1300" dirty="0"/>
              <a:t>9</a:t>
            </a:r>
            <a:r>
              <a:rPr lang="ko-KR" altLang="en-US" sz="1300" dirty="0"/>
              <a:t>조</a:t>
            </a:r>
            <a:r>
              <a:rPr lang="en-US" altLang="ko-KR" sz="1300" dirty="0"/>
              <a:t>, 10</a:t>
            </a:r>
            <a:r>
              <a:rPr lang="ko-KR" altLang="en-US" sz="1300" dirty="0"/>
              <a:t>조</a:t>
            </a:r>
            <a:r>
              <a:rPr lang="en-US" altLang="ko-KR" sz="1300" dirty="0"/>
              <a:t>, 11</a:t>
            </a:r>
            <a:r>
              <a:rPr lang="ko-KR" altLang="en-US" sz="1300" dirty="0"/>
              <a:t>조를 따른다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500" b="1" dirty="0"/>
              <a:t>제 </a:t>
            </a:r>
            <a:r>
              <a:rPr lang="en-US" altLang="ko-KR" sz="1500" b="1" dirty="0"/>
              <a:t>5</a:t>
            </a:r>
            <a:r>
              <a:rPr lang="ko-KR" altLang="en-US" sz="1500" b="1" dirty="0"/>
              <a:t>장 인권영향평가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5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제</a:t>
            </a:r>
            <a:r>
              <a:rPr lang="en-US" altLang="ko-KR" sz="1300" dirty="0"/>
              <a:t>24</a:t>
            </a:r>
            <a:r>
              <a:rPr lang="ko-KR" altLang="en-US" sz="1300" dirty="0"/>
              <a:t>조 </a:t>
            </a:r>
            <a:r>
              <a:rPr lang="en-US" altLang="ko-KR" sz="1300" dirty="0"/>
              <a:t>【</a:t>
            </a:r>
            <a:r>
              <a:rPr lang="ko-KR" altLang="en-US" sz="1300" dirty="0"/>
              <a:t>인권영향평가</a:t>
            </a:r>
            <a:r>
              <a:rPr lang="en-US" altLang="ko-KR" sz="1300" dirty="0"/>
              <a:t>】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1. </a:t>
            </a:r>
            <a:r>
              <a:rPr lang="ko-KR" altLang="en-US" sz="1300" dirty="0"/>
              <a:t>인권위원회는 회사가 제정</a:t>
            </a:r>
            <a:r>
              <a:rPr lang="en-US" altLang="ko-KR" sz="1300" dirty="0"/>
              <a:t>·</a:t>
            </a:r>
            <a:r>
              <a:rPr lang="ko-KR" altLang="en-US" sz="1300" dirty="0"/>
              <a:t>입안하려고 하는 규정</a:t>
            </a:r>
            <a:r>
              <a:rPr lang="en-US" altLang="ko-KR" sz="1300" dirty="0"/>
              <a:t>·</a:t>
            </a:r>
            <a:r>
              <a:rPr lang="ko-KR" altLang="en-US" sz="1300" dirty="0"/>
              <a:t>정책 등이 임직원을 포함한 이해관계 자의 </a:t>
            </a:r>
            <a:r>
              <a:rPr lang="ko-KR" altLang="en-US" sz="1300" dirty="0" err="1"/>
              <a:t>인권등에</a:t>
            </a:r>
            <a:r>
              <a:rPr lang="ko-KR" altLang="en-US" sz="1300" dirty="0"/>
              <a:t> 중대한 영향을 미친다고 판단할 때에는 회사에 인권영향평가 실시를 요구할 수 있 </a:t>
            </a:r>
          </a:p>
        </p:txBody>
      </p:sp>
    </p:spTree>
    <p:extLst>
      <p:ext uri="{BB962C8B-B14F-4D97-AF65-F5344CB8AC3E}">
        <p14:creationId xmlns:p14="http://schemas.microsoft.com/office/powerpoint/2010/main" val="880867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80</TotalTime>
  <Words>1951</Words>
  <Application>Microsoft Office PowerPoint</Application>
  <PresentationFormat>사용자 지정</PresentationFormat>
  <Paragraphs>160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Enc</dc:creator>
  <cp:lastModifiedBy>Enc</cp:lastModifiedBy>
  <cp:revision>1</cp:revision>
  <cp:lastPrinted>2025-08-29T05:28:31Z</cp:lastPrinted>
  <dcterms:created xsi:type="dcterms:W3CDTF">2025-08-29T04:12:04Z</dcterms:created>
  <dcterms:modified xsi:type="dcterms:W3CDTF">2025-08-29T05:32:58Z</dcterms:modified>
</cp:coreProperties>
</file>