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6" r:id="rId9"/>
  </p:sldIdLst>
  <p:sldSz cx="7254875" cy="10383838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32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116" y="1699393"/>
            <a:ext cx="6166644" cy="3615114"/>
          </a:xfrm>
        </p:spPr>
        <p:txBody>
          <a:bodyPr anchor="b"/>
          <a:lstStyle>
            <a:lvl1pPr algn="ctr">
              <a:defRPr sz="47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860" y="5453919"/>
            <a:ext cx="5441156" cy="2507023"/>
          </a:xfrm>
        </p:spPr>
        <p:txBody>
          <a:bodyPr/>
          <a:lstStyle>
            <a:lvl1pPr marL="0" indent="0" algn="ctr">
              <a:buNone/>
              <a:defRPr sz="1904"/>
            </a:lvl1pPr>
            <a:lvl2pPr marL="362742" indent="0" algn="ctr">
              <a:buNone/>
              <a:defRPr sz="1587"/>
            </a:lvl2pPr>
            <a:lvl3pPr marL="725485" indent="0" algn="ctr">
              <a:buNone/>
              <a:defRPr sz="1428"/>
            </a:lvl3pPr>
            <a:lvl4pPr marL="1088227" indent="0" algn="ctr">
              <a:buNone/>
              <a:defRPr sz="1269"/>
            </a:lvl4pPr>
            <a:lvl5pPr marL="1450970" indent="0" algn="ctr">
              <a:buNone/>
              <a:defRPr sz="1269"/>
            </a:lvl5pPr>
            <a:lvl6pPr marL="1813712" indent="0" algn="ctr">
              <a:buNone/>
              <a:defRPr sz="1269"/>
            </a:lvl6pPr>
            <a:lvl7pPr marL="2176455" indent="0" algn="ctr">
              <a:buNone/>
              <a:defRPr sz="1269"/>
            </a:lvl7pPr>
            <a:lvl8pPr marL="2539197" indent="0" algn="ctr">
              <a:buNone/>
              <a:defRPr sz="1269"/>
            </a:lvl8pPr>
            <a:lvl9pPr marL="2901940" indent="0" algn="ctr">
              <a:buNone/>
              <a:defRPr sz="1269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4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95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91771" y="552843"/>
            <a:ext cx="1564332" cy="879982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773" y="552843"/>
            <a:ext cx="4602311" cy="879982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3727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9987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994" y="2588752"/>
            <a:ext cx="6257330" cy="4319387"/>
          </a:xfrm>
        </p:spPr>
        <p:txBody>
          <a:bodyPr anchor="b"/>
          <a:lstStyle>
            <a:lvl1pPr>
              <a:defRPr sz="47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94" y="6949002"/>
            <a:ext cx="6257330" cy="2271464"/>
          </a:xfrm>
        </p:spPr>
        <p:txBody>
          <a:bodyPr/>
          <a:lstStyle>
            <a:lvl1pPr marL="0" indent="0">
              <a:buNone/>
              <a:defRPr sz="1904">
                <a:solidFill>
                  <a:schemeClr val="tx1"/>
                </a:solidFill>
              </a:defRPr>
            </a:lvl1pPr>
            <a:lvl2pPr marL="362742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2pPr>
            <a:lvl3pPr marL="725485" indent="0">
              <a:buNone/>
              <a:defRPr sz="1428">
                <a:solidFill>
                  <a:schemeClr val="tx1">
                    <a:tint val="75000"/>
                  </a:schemeClr>
                </a:solidFill>
              </a:defRPr>
            </a:lvl3pPr>
            <a:lvl4pPr marL="1088227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4pPr>
            <a:lvl5pPr marL="1450970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5pPr>
            <a:lvl6pPr marL="1813712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6pPr>
            <a:lvl7pPr marL="2176455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7pPr>
            <a:lvl8pPr marL="2539197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8pPr>
            <a:lvl9pPr marL="2901940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8935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773" y="2764216"/>
            <a:ext cx="3083322" cy="658845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72780" y="2764216"/>
            <a:ext cx="3083322" cy="658845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4507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7" y="552846"/>
            <a:ext cx="6257330" cy="200706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718" y="2545483"/>
            <a:ext cx="3069152" cy="1247502"/>
          </a:xfrm>
        </p:spPr>
        <p:txBody>
          <a:bodyPr anchor="b"/>
          <a:lstStyle>
            <a:lvl1pPr marL="0" indent="0">
              <a:buNone/>
              <a:defRPr sz="1904" b="1"/>
            </a:lvl1pPr>
            <a:lvl2pPr marL="362742" indent="0">
              <a:buNone/>
              <a:defRPr sz="1587" b="1"/>
            </a:lvl2pPr>
            <a:lvl3pPr marL="725485" indent="0">
              <a:buNone/>
              <a:defRPr sz="1428" b="1"/>
            </a:lvl3pPr>
            <a:lvl4pPr marL="1088227" indent="0">
              <a:buNone/>
              <a:defRPr sz="1269" b="1"/>
            </a:lvl4pPr>
            <a:lvl5pPr marL="1450970" indent="0">
              <a:buNone/>
              <a:defRPr sz="1269" b="1"/>
            </a:lvl5pPr>
            <a:lvl6pPr marL="1813712" indent="0">
              <a:buNone/>
              <a:defRPr sz="1269" b="1"/>
            </a:lvl6pPr>
            <a:lvl7pPr marL="2176455" indent="0">
              <a:buNone/>
              <a:defRPr sz="1269" b="1"/>
            </a:lvl7pPr>
            <a:lvl8pPr marL="2539197" indent="0">
              <a:buNone/>
              <a:defRPr sz="1269" b="1"/>
            </a:lvl8pPr>
            <a:lvl9pPr marL="2901940" indent="0">
              <a:buNone/>
              <a:defRPr sz="1269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718" y="3792985"/>
            <a:ext cx="3069152" cy="55789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72781" y="2545483"/>
            <a:ext cx="3084267" cy="1247502"/>
          </a:xfrm>
        </p:spPr>
        <p:txBody>
          <a:bodyPr anchor="b"/>
          <a:lstStyle>
            <a:lvl1pPr marL="0" indent="0">
              <a:buNone/>
              <a:defRPr sz="1904" b="1"/>
            </a:lvl1pPr>
            <a:lvl2pPr marL="362742" indent="0">
              <a:buNone/>
              <a:defRPr sz="1587" b="1"/>
            </a:lvl2pPr>
            <a:lvl3pPr marL="725485" indent="0">
              <a:buNone/>
              <a:defRPr sz="1428" b="1"/>
            </a:lvl3pPr>
            <a:lvl4pPr marL="1088227" indent="0">
              <a:buNone/>
              <a:defRPr sz="1269" b="1"/>
            </a:lvl4pPr>
            <a:lvl5pPr marL="1450970" indent="0">
              <a:buNone/>
              <a:defRPr sz="1269" b="1"/>
            </a:lvl5pPr>
            <a:lvl6pPr marL="1813712" indent="0">
              <a:buNone/>
              <a:defRPr sz="1269" b="1"/>
            </a:lvl6pPr>
            <a:lvl7pPr marL="2176455" indent="0">
              <a:buNone/>
              <a:defRPr sz="1269" b="1"/>
            </a:lvl7pPr>
            <a:lvl8pPr marL="2539197" indent="0">
              <a:buNone/>
              <a:defRPr sz="1269" b="1"/>
            </a:lvl8pPr>
            <a:lvl9pPr marL="2901940" indent="0">
              <a:buNone/>
              <a:defRPr sz="1269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72781" y="3792985"/>
            <a:ext cx="3084267" cy="55789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1448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4514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666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8" y="692256"/>
            <a:ext cx="2339886" cy="2422896"/>
          </a:xfrm>
        </p:spPr>
        <p:txBody>
          <a:bodyPr anchor="b"/>
          <a:lstStyle>
            <a:lvl1pPr>
              <a:defRPr sz="253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4267" y="1495083"/>
            <a:ext cx="3672780" cy="7379255"/>
          </a:xfrm>
        </p:spPr>
        <p:txBody>
          <a:bodyPr/>
          <a:lstStyle>
            <a:lvl1pPr>
              <a:defRPr sz="2539"/>
            </a:lvl1pPr>
            <a:lvl2pPr>
              <a:defRPr sz="2222"/>
            </a:lvl2pPr>
            <a:lvl3pPr>
              <a:defRPr sz="1904"/>
            </a:lvl3pPr>
            <a:lvl4pPr>
              <a:defRPr sz="1587"/>
            </a:lvl4pPr>
            <a:lvl5pPr>
              <a:defRPr sz="1587"/>
            </a:lvl5pPr>
            <a:lvl6pPr>
              <a:defRPr sz="1587"/>
            </a:lvl6pPr>
            <a:lvl7pPr>
              <a:defRPr sz="1587"/>
            </a:lvl7pPr>
            <a:lvl8pPr>
              <a:defRPr sz="1587"/>
            </a:lvl8pPr>
            <a:lvl9pPr>
              <a:defRPr sz="158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718" y="3115152"/>
            <a:ext cx="2339886" cy="5771203"/>
          </a:xfrm>
        </p:spPr>
        <p:txBody>
          <a:bodyPr/>
          <a:lstStyle>
            <a:lvl1pPr marL="0" indent="0">
              <a:buNone/>
              <a:defRPr sz="1269"/>
            </a:lvl1pPr>
            <a:lvl2pPr marL="362742" indent="0">
              <a:buNone/>
              <a:defRPr sz="1111"/>
            </a:lvl2pPr>
            <a:lvl3pPr marL="725485" indent="0">
              <a:buNone/>
              <a:defRPr sz="952"/>
            </a:lvl3pPr>
            <a:lvl4pPr marL="1088227" indent="0">
              <a:buNone/>
              <a:defRPr sz="793"/>
            </a:lvl4pPr>
            <a:lvl5pPr marL="1450970" indent="0">
              <a:buNone/>
              <a:defRPr sz="793"/>
            </a:lvl5pPr>
            <a:lvl6pPr marL="1813712" indent="0">
              <a:buNone/>
              <a:defRPr sz="793"/>
            </a:lvl6pPr>
            <a:lvl7pPr marL="2176455" indent="0">
              <a:buNone/>
              <a:defRPr sz="793"/>
            </a:lvl7pPr>
            <a:lvl8pPr marL="2539197" indent="0">
              <a:buNone/>
              <a:defRPr sz="793"/>
            </a:lvl8pPr>
            <a:lvl9pPr marL="2901940" indent="0">
              <a:buNone/>
              <a:defRPr sz="79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166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8" y="692256"/>
            <a:ext cx="2339886" cy="2422896"/>
          </a:xfrm>
        </p:spPr>
        <p:txBody>
          <a:bodyPr anchor="b"/>
          <a:lstStyle>
            <a:lvl1pPr>
              <a:defRPr sz="253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84267" y="1495083"/>
            <a:ext cx="3672780" cy="7379255"/>
          </a:xfrm>
        </p:spPr>
        <p:txBody>
          <a:bodyPr anchor="t"/>
          <a:lstStyle>
            <a:lvl1pPr marL="0" indent="0">
              <a:buNone/>
              <a:defRPr sz="2539"/>
            </a:lvl1pPr>
            <a:lvl2pPr marL="362742" indent="0">
              <a:buNone/>
              <a:defRPr sz="2222"/>
            </a:lvl2pPr>
            <a:lvl3pPr marL="725485" indent="0">
              <a:buNone/>
              <a:defRPr sz="1904"/>
            </a:lvl3pPr>
            <a:lvl4pPr marL="1088227" indent="0">
              <a:buNone/>
              <a:defRPr sz="1587"/>
            </a:lvl4pPr>
            <a:lvl5pPr marL="1450970" indent="0">
              <a:buNone/>
              <a:defRPr sz="1587"/>
            </a:lvl5pPr>
            <a:lvl6pPr marL="1813712" indent="0">
              <a:buNone/>
              <a:defRPr sz="1587"/>
            </a:lvl6pPr>
            <a:lvl7pPr marL="2176455" indent="0">
              <a:buNone/>
              <a:defRPr sz="1587"/>
            </a:lvl7pPr>
            <a:lvl8pPr marL="2539197" indent="0">
              <a:buNone/>
              <a:defRPr sz="1587"/>
            </a:lvl8pPr>
            <a:lvl9pPr marL="2901940" indent="0">
              <a:buNone/>
              <a:defRPr sz="1587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718" y="3115152"/>
            <a:ext cx="2339886" cy="5771203"/>
          </a:xfrm>
        </p:spPr>
        <p:txBody>
          <a:bodyPr/>
          <a:lstStyle>
            <a:lvl1pPr marL="0" indent="0">
              <a:buNone/>
              <a:defRPr sz="1269"/>
            </a:lvl1pPr>
            <a:lvl2pPr marL="362742" indent="0">
              <a:buNone/>
              <a:defRPr sz="1111"/>
            </a:lvl2pPr>
            <a:lvl3pPr marL="725485" indent="0">
              <a:buNone/>
              <a:defRPr sz="952"/>
            </a:lvl3pPr>
            <a:lvl4pPr marL="1088227" indent="0">
              <a:buNone/>
              <a:defRPr sz="793"/>
            </a:lvl4pPr>
            <a:lvl5pPr marL="1450970" indent="0">
              <a:buNone/>
              <a:defRPr sz="793"/>
            </a:lvl5pPr>
            <a:lvl6pPr marL="1813712" indent="0">
              <a:buNone/>
              <a:defRPr sz="793"/>
            </a:lvl6pPr>
            <a:lvl7pPr marL="2176455" indent="0">
              <a:buNone/>
              <a:defRPr sz="793"/>
            </a:lvl7pPr>
            <a:lvl8pPr marL="2539197" indent="0">
              <a:buNone/>
              <a:defRPr sz="793"/>
            </a:lvl8pPr>
            <a:lvl9pPr marL="2901940" indent="0">
              <a:buNone/>
              <a:defRPr sz="79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8365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773" y="552846"/>
            <a:ext cx="6257330" cy="2007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773" y="2764216"/>
            <a:ext cx="6257330" cy="6588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8773" y="9624282"/>
            <a:ext cx="1632347" cy="55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03178" y="9624282"/>
            <a:ext cx="2448520" cy="55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3755" y="9624282"/>
            <a:ext cx="1632347" cy="55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5206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25485" rtl="0" eaLnBrk="1" latinLnBrk="1" hangingPunct="1">
        <a:lnSpc>
          <a:spcPct val="90000"/>
        </a:lnSpc>
        <a:spcBef>
          <a:spcPct val="0"/>
        </a:spcBef>
        <a:buNone/>
        <a:defRPr sz="34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1371" indent="-181371" algn="l" defTabSz="725485" rtl="0" eaLnBrk="1" latinLnBrk="1" hangingPunct="1">
        <a:lnSpc>
          <a:spcPct val="90000"/>
        </a:lnSpc>
        <a:spcBef>
          <a:spcPts val="793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1pPr>
      <a:lvl2pPr marL="544114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904" kern="1200">
          <a:solidFill>
            <a:schemeClr val="tx1"/>
          </a:solidFill>
          <a:latin typeface="+mn-lt"/>
          <a:ea typeface="+mn-ea"/>
          <a:cs typeface="+mn-cs"/>
        </a:defRPr>
      </a:lvl2pPr>
      <a:lvl3pPr marL="906856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587" kern="1200">
          <a:solidFill>
            <a:schemeClr val="tx1"/>
          </a:solidFill>
          <a:latin typeface="+mn-lt"/>
          <a:ea typeface="+mn-ea"/>
          <a:cs typeface="+mn-cs"/>
        </a:defRPr>
      </a:lvl3pPr>
      <a:lvl4pPr marL="1269599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4pPr>
      <a:lvl5pPr marL="1632341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5pPr>
      <a:lvl6pPr marL="1995084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6pPr>
      <a:lvl7pPr marL="2357826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7pPr>
      <a:lvl8pPr marL="2720569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8pPr>
      <a:lvl9pPr marL="3083311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1pPr>
      <a:lvl2pPr marL="362742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2pPr>
      <a:lvl3pPr marL="725485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3pPr>
      <a:lvl4pPr marL="1088227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4pPr>
      <a:lvl5pPr marL="1450970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5pPr>
      <a:lvl6pPr marL="1813712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6pPr>
      <a:lvl7pPr marL="2176455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7pPr>
      <a:lvl8pPr marL="2539197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8pPr>
      <a:lvl9pPr marL="2901940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51DB6975-3D29-3F21-480D-1996593C59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065196"/>
              </p:ext>
            </p:extLst>
          </p:nvPr>
        </p:nvGraphicFramePr>
        <p:xfrm>
          <a:off x="219652" y="722658"/>
          <a:ext cx="2972330" cy="1278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2605">
                  <a:extLst>
                    <a:ext uri="{9D8B030D-6E8A-4147-A177-3AD203B41FA5}">
                      <a16:colId xmlns:a16="http://schemas.microsoft.com/office/drawing/2014/main" val="1402793642"/>
                    </a:ext>
                  </a:extLst>
                </a:gridCol>
                <a:gridCol w="1609725">
                  <a:extLst>
                    <a:ext uri="{9D8B030D-6E8A-4147-A177-3AD203B41FA5}">
                      <a16:colId xmlns:a16="http://schemas.microsoft.com/office/drawing/2014/main" val="263193658"/>
                    </a:ext>
                  </a:extLst>
                </a:gridCol>
              </a:tblGrid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문서관리번호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EDTECH-</a:t>
                      </a:r>
                      <a:r>
                        <a:rPr lang="ko-KR" altLang="en-US" dirty="0"/>
                        <a:t>인사</a:t>
                      </a:r>
                      <a:r>
                        <a:rPr lang="en-US" altLang="ko-KR" dirty="0"/>
                        <a:t>-A02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286188"/>
                  </a:ext>
                </a:extLst>
              </a:tr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최초작성일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2024.03.01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027647"/>
                  </a:ext>
                </a:extLst>
              </a:tr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최종수정일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2024.04.01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9961552"/>
                  </a:ext>
                </a:extLst>
              </a:tr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관리담당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인사총무팀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074305"/>
                  </a:ext>
                </a:extLst>
              </a:tr>
            </a:tbl>
          </a:graphicData>
        </a:graphic>
      </p:graphicFrame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3853" y="487627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사각형: 둥근 대각선 방향 모서리 7">
            <a:extLst>
              <a:ext uri="{FF2B5EF4-FFF2-40B4-BE49-F238E27FC236}">
                <a16:creationId xmlns:a16="http://schemas.microsoft.com/office/drawing/2014/main" id="{908C4D47-595D-4F64-1B5F-E37B63C455EF}"/>
              </a:ext>
            </a:extLst>
          </p:cNvPr>
          <p:cNvSpPr/>
          <p:nvPr/>
        </p:nvSpPr>
        <p:spPr>
          <a:xfrm>
            <a:off x="2001448" y="7500865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>
                <a:solidFill>
                  <a:schemeClr val="tx1"/>
                </a:solidFill>
              </a:rPr>
              <a:t>2024.03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  <p:sp>
        <p:nvSpPr>
          <p:cNvPr id="9" name="사각형: 둥근 대각선 방향 모서리 8">
            <a:extLst>
              <a:ext uri="{FF2B5EF4-FFF2-40B4-BE49-F238E27FC236}">
                <a16:creationId xmlns:a16="http://schemas.microsoft.com/office/drawing/2014/main" id="{AB54DED9-2B31-A27E-F079-9FF6B6FD62AF}"/>
              </a:ext>
            </a:extLst>
          </p:cNvPr>
          <p:cNvSpPr/>
          <p:nvPr/>
        </p:nvSpPr>
        <p:spPr>
          <a:xfrm>
            <a:off x="2001448" y="2378148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chemeClr val="tx1"/>
                </a:solidFill>
              </a:rPr>
              <a:t>㈜</a:t>
            </a:r>
            <a:r>
              <a:rPr lang="ko-KR" altLang="en-US" sz="2000" dirty="0" err="1">
                <a:solidFill>
                  <a:schemeClr val="tx1"/>
                </a:solidFill>
              </a:rPr>
              <a:t>이디테크</a:t>
            </a:r>
            <a:r>
              <a:rPr lang="ko-KR" altLang="en-US" sz="2000" dirty="0">
                <a:solidFill>
                  <a:schemeClr val="tx1"/>
                </a:solidFill>
              </a:rPr>
              <a:t> 행동규범</a:t>
            </a:r>
          </a:p>
        </p:txBody>
      </p:sp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2001448" y="9519463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1/8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796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2/8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B5DEDC-1ABF-DAD1-F174-461DBA8468DD}"/>
              </a:ext>
            </a:extLst>
          </p:cNvPr>
          <p:cNvSpPr txBox="1"/>
          <p:nvPr/>
        </p:nvSpPr>
        <p:spPr>
          <a:xfrm>
            <a:off x="122237" y="1267212"/>
            <a:ext cx="7010400" cy="8208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500" b="1" dirty="0"/>
              <a:t>행 동 규 범</a:t>
            </a:r>
            <a:r>
              <a:rPr lang="ko-KR" altLang="en-US" sz="1500" dirty="0"/>
              <a:t>   </a:t>
            </a:r>
            <a:endParaRPr lang="en-US" altLang="ko-KR" sz="1500" dirty="0"/>
          </a:p>
          <a:p>
            <a:pPr algn="ctr"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우리 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고객에게 사랑 받는 기업</a:t>
            </a:r>
            <a:r>
              <a:rPr lang="en-US" altLang="ko-KR" sz="1300" dirty="0"/>
              <a:t>, </a:t>
            </a:r>
            <a:r>
              <a:rPr lang="ko-KR" altLang="en-US" sz="1300" dirty="0"/>
              <a:t>혁신적인 기업</a:t>
            </a:r>
            <a:r>
              <a:rPr lang="en-US" altLang="ko-KR" sz="1300" dirty="0"/>
              <a:t>, </a:t>
            </a:r>
            <a:r>
              <a:rPr lang="ko-KR" altLang="en-US" sz="1300" dirty="0"/>
              <a:t>존경 받는 기업을 지향하며</a:t>
            </a:r>
            <a:r>
              <a:rPr lang="en-US" altLang="ko-KR" sz="1300" dirty="0"/>
              <a:t>, </a:t>
            </a:r>
            <a:r>
              <a:rPr lang="ko-KR" altLang="en-US" sz="1300" dirty="0"/>
              <a:t>인류가 더 나은 삶을 누릴 수 있도록 매일매일 최고의 인력과 자원</a:t>
            </a:r>
            <a:r>
              <a:rPr lang="en-US" altLang="ko-KR" sz="1300" dirty="0"/>
              <a:t>, </a:t>
            </a:r>
            <a:r>
              <a:rPr lang="ko-KR" altLang="en-US" sz="1300" dirty="0"/>
              <a:t>최신 기술을 활용하여 제품과 서비스를 만들고 있습니다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ko-KR" altLang="en-US" sz="1300" dirty="0"/>
              <a:t>우리 </a:t>
            </a:r>
            <a:r>
              <a:rPr lang="ko-KR" altLang="en-US" sz="1300" dirty="0" err="1"/>
              <a:t>이디테크의</a:t>
            </a:r>
            <a:r>
              <a:rPr lang="ko-KR" altLang="en-US" sz="1300" dirty="0"/>
              <a:t> 핵심가치</a:t>
            </a:r>
            <a:r>
              <a:rPr lang="en-US" altLang="ko-KR" sz="1300" dirty="0"/>
              <a:t>(</a:t>
            </a:r>
            <a:r>
              <a:rPr lang="ko-KR" altLang="en-US" sz="1300" dirty="0" err="1"/>
              <a:t>인재제일</a:t>
            </a:r>
            <a:r>
              <a:rPr lang="en-US" altLang="ko-KR" sz="1300" dirty="0"/>
              <a:t>, </a:t>
            </a:r>
            <a:r>
              <a:rPr lang="ko-KR" altLang="en-US" sz="1300" dirty="0"/>
              <a:t>최고지향</a:t>
            </a:r>
            <a:r>
              <a:rPr lang="en-US" altLang="ko-KR" sz="1300" dirty="0"/>
              <a:t>, </a:t>
            </a:r>
            <a:r>
              <a:rPr lang="ko-KR" altLang="en-US" sz="1300" dirty="0"/>
              <a:t>변화선도</a:t>
            </a:r>
            <a:r>
              <a:rPr lang="en-US" altLang="ko-KR" sz="1300" dirty="0"/>
              <a:t>, </a:t>
            </a:r>
            <a:r>
              <a:rPr lang="ko-KR" altLang="en-US" sz="1300" dirty="0"/>
              <a:t>정도경영</a:t>
            </a:r>
            <a:r>
              <a:rPr lang="en-US" altLang="ko-KR" sz="1300" dirty="0"/>
              <a:t>, </a:t>
            </a:r>
            <a:r>
              <a:rPr lang="ko-KR" altLang="en-US" sz="1300" dirty="0"/>
              <a:t>상생추구</a:t>
            </a:r>
            <a:r>
              <a:rPr lang="en-US" altLang="ko-KR" sz="1300" dirty="0"/>
              <a:t>)</a:t>
            </a:r>
            <a:r>
              <a:rPr lang="ko-KR" altLang="en-US" sz="1300" dirty="0"/>
              <a:t>와 핵심가치를 구체화하는 원칙들을 지표로 삼아 고객</a:t>
            </a:r>
            <a:r>
              <a:rPr lang="en-US" altLang="ko-KR" sz="1300" dirty="0"/>
              <a:t>, </a:t>
            </a:r>
            <a:r>
              <a:rPr lang="ko-KR" altLang="en-US" sz="1300" dirty="0"/>
              <a:t>임직원</a:t>
            </a:r>
            <a:r>
              <a:rPr lang="en-US" altLang="ko-KR" sz="1300" dirty="0"/>
              <a:t>, </a:t>
            </a:r>
            <a:r>
              <a:rPr lang="ko-KR" altLang="en-US" sz="1300" dirty="0"/>
              <a:t>사업 파트너</a:t>
            </a:r>
            <a:r>
              <a:rPr lang="en-US" altLang="ko-KR" sz="1300" dirty="0"/>
              <a:t>, </a:t>
            </a:r>
            <a:r>
              <a:rPr lang="ko-KR" altLang="en-US" sz="1300" dirty="0"/>
              <a:t>지역 공동체 주민들로부터 사랑과 존경을 받는 혁신 기업으로서 발전해 나아갈 것입니다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이에 본 행동규범은 </a:t>
            </a:r>
            <a:r>
              <a:rPr lang="ko-KR" altLang="en-US" sz="1300" dirty="0" err="1"/>
              <a:t>이디테크의</a:t>
            </a:r>
            <a:r>
              <a:rPr lang="ko-KR" altLang="en-US" sz="1300" dirty="0"/>
              <a:t> 핵심가치를 구체화 하는 원칙들을 담고 있으며</a:t>
            </a:r>
            <a:r>
              <a:rPr lang="en-US" altLang="ko-KR" sz="1300" dirty="0"/>
              <a:t>, </a:t>
            </a:r>
            <a:r>
              <a:rPr lang="ko-KR" altLang="en-US" sz="1300" dirty="0"/>
              <a:t>우리가 매 순간</a:t>
            </a:r>
            <a:r>
              <a:rPr lang="en-US" altLang="ko-KR" sz="1300" dirty="0"/>
              <a:t>, </a:t>
            </a:r>
            <a:r>
              <a:rPr lang="ko-KR" altLang="en-US" sz="1300" dirty="0"/>
              <a:t>어떠한 상황에서도 올바른 판단과 행동을 할 수 있도록 옳은 방향을 제시해 주는 나침반 역할을 해줄 것입니다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나침반이 제시하는 옳은 방향을 따른다는 것은 관련 법규와 정책에 표현된 </a:t>
            </a:r>
            <a:r>
              <a:rPr lang="ko-KR" altLang="en-US" sz="1300" dirty="0" err="1"/>
              <a:t>문구뿐</a:t>
            </a:r>
            <a:r>
              <a:rPr lang="ko-KR" altLang="en-US" sz="1300" dirty="0"/>
              <a:t> 아니라 문구에 </a:t>
            </a:r>
            <a:r>
              <a:rPr lang="ko-KR" altLang="en-US" sz="1300" dirty="0" err="1"/>
              <a:t>함의된</a:t>
            </a:r>
            <a:r>
              <a:rPr lang="ko-KR" altLang="en-US" sz="1300" dirty="0"/>
              <a:t> 뜻까지도 따르는 것을 의미하며</a:t>
            </a:r>
            <a:r>
              <a:rPr lang="en-US" altLang="ko-KR" sz="1300" dirty="0"/>
              <a:t>, </a:t>
            </a:r>
            <a:r>
              <a:rPr lang="ko-KR" altLang="en-US" sz="1300" dirty="0"/>
              <a:t>회사의 이해를 고려하여 신의와 정직을 바탕으로 윤리적이고 명예롭게 업무에 관련된 판단과 행동을 하는 것을 뜻합니다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쉽게 말해</a:t>
            </a:r>
            <a:r>
              <a:rPr lang="en-US" altLang="ko-KR" sz="1300" dirty="0"/>
              <a:t>, </a:t>
            </a:r>
            <a:r>
              <a:rPr lang="ko-KR" altLang="en-US" sz="1300" dirty="0"/>
              <a:t>행동규범은 </a:t>
            </a:r>
            <a:r>
              <a:rPr lang="ko-KR" altLang="en-US" sz="1300" dirty="0" err="1"/>
              <a:t>이디테크의</a:t>
            </a:r>
            <a:r>
              <a:rPr lang="ko-KR" altLang="en-US" sz="1300" dirty="0"/>
              <a:t> 임직원이라면 책임감을 갖고 반드시 따라야 할 기준이며</a:t>
            </a:r>
            <a:r>
              <a:rPr lang="en-US" altLang="ko-KR" sz="1300" dirty="0"/>
              <a:t>, </a:t>
            </a:r>
            <a:r>
              <a:rPr lang="ko-KR" altLang="en-US" sz="1300" dirty="0"/>
              <a:t>임직원들은 행동양식에 대한 가이드 라인을 따르면서 올바른 행동양식을 체화해야 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여러분의 언행은 여러분의 지위 고하를 막론하고 여러분이 어디에 있든</a:t>
            </a:r>
            <a:r>
              <a:rPr lang="en-US" altLang="ko-KR" sz="1300" dirty="0"/>
              <a:t>, </a:t>
            </a:r>
            <a:r>
              <a:rPr lang="ko-KR" altLang="en-US" sz="1300" dirty="0"/>
              <a:t>어떠한 업무를 수행하든 중요합니다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 err="1"/>
              <a:t>이디테크</a:t>
            </a:r>
            <a:r>
              <a:rPr lang="ko-KR" altLang="en-US" sz="1300" dirty="0"/>
              <a:t> 행동규범을 최우선으로 여기고</a:t>
            </a:r>
            <a:r>
              <a:rPr lang="en-US" altLang="ko-KR" sz="1300" dirty="0"/>
              <a:t>, </a:t>
            </a:r>
            <a:r>
              <a:rPr lang="ko-KR" altLang="en-US" sz="1300" dirty="0"/>
              <a:t>매일매일 핵심가치가 담고 있는 원칙들을 구현해 나가시기 바랍니다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                                                                                                         </a:t>
            </a:r>
            <a:r>
              <a:rPr lang="en-US" altLang="ko-KR" sz="1300" b="1" dirty="0"/>
              <a:t>㈜</a:t>
            </a:r>
            <a:r>
              <a:rPr lang="ko-KR" altLang="en-US" sz="1300" b="1" dirty="0" err="1"/>
              <a:t>이디테크</a:t>
            </a:r>
            <a:r>
              <a:rPr lang="ko-KR" altLang="en-US" sz="1300" b="1" dirty="0"/>
              <a:t> 대표이사 양 범 식</a:t>
            </a:r>
          </a:p>
        </p:txBody>
      </p:sp>
    </p:spTree>
    <p:extLst>
      <p:ext uri="{BB962C8B-B14F-4D97-AF65-F5344CB8AC3E}">
        <p14:creationId xmlns:p14="http://schemas.microsoft.com/office/powerpoint/2010/main" val="3878230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3/8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D5ECED-5C93-828E-EF51-6103F8E90A49}"/>
              </a:ext>
            </a:extLst>
          </p:cNvPr>
          <p:cNvSpPr txBox="1"/>
          <p:nvPr/>
        </p:nvSpPr>
        <p:spPr>
          <a:xfrm>
            <a:off x="117474" y="750238"/>
            <a:ext cx="7019925" cy="87620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500" b="1" dirty="0"/>
              <a:t>원칙</a:t>
            </a:r>
            <a:r>
              <a:rPr lang="en-US" altLang="ko-KR" sz="1500" b="1" dirty="0"/>
              <a:t>1. </a:t>
            </a:r>
            <a:r>
              <a:rPr lang="ko-KR" altLang="en-US" sz="1500" b="1" dirty="0"/>
              <a:t>법과 윤리 </a:t>
            </a:r>
            <a:endParaRPr lang="en-US" altLang="ko-KR" sz="1500" b="1" dirty="0"/>
          </a:p>
          <a:p>
            <a:endParaRPr lang="en-US" altLang="ko-KR" sz="1300" dirty="0"/>
          </a:p>
          <a:p>
            <a:r>
              <a:rPr lang="en-US" altLang="ko-KR" sz="1300" dirty="0"/>
              <a:t>1-1. 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관련 법규를 준수합니다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1) </a:t>
            </a:r>
            <a:r>
              <a:rPr lang="ko-KR" altLang="en-US" sz="1300" dirty="0"/>
              <a:t>회사는 임직원 모두는 업무 수행에 관련된 법규</a:t>
            </a:r>
            <a:r>
              <a:rPr lang="en-US" altLang="ko-KR" sz="1300" dirty="0"/>
              <a:t>, </a:t>
            </a:r>
            <a:r>
              <a:rPr lang="ko-KR" altLang="en-US" sz="1300" dirty="0"/>
              <a:t>회사 정책과 업무처리 절차를 숙지해야 할       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</a:t>
            </a:r>
            <a:r>
              <a:rPr lang="ko-KR" altLang="en-US" sz="1300" dirty="0"/>
              <a:t>책임이 있습니다</a:t>
            </a:r>
            <a:r>
              <a:rPr lang="en-US" altLang="ko-KR" sz="1300" dirty="0"/>
              <a:t>. </a:t>
            </a:r>
            <a:r>
              <a:rPr lang="ko-KR" altLang="en-US" sz="1300" dirty="0"/>
              <a:t>임직원은 법규가 허용하는 테두리 안에서 행동하여야 합니다</a:t>
            </a:r>
            <a:r>
              <a:rPr lang="en-US" altLang="ko-KR" sz="1300" dirty="0"/>
              <a:t>. </a:t>
            </a:r>
            <a:r>
              <a:rPr lang="ko-KR" altLang="en-US" sz="1300" dirty="0"/>
              <a:t>법규와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</a:t>
            </a:r>
            <a:r>
              <a:rPr lang="ko-KR" altLang="en-US" sz="1300" dirty="0"/>
              <a:t>회사 정책에 표현된 </a:t>
            </a:r>
            <a:r>
              <a:rPr lang="ko-KR" altLang="en-US" sz="1300" dirty="0" err="1"/>
              <a:t>문구뿐</a:t>
            </a:r>
            <a:r>
              <a:rPr lang="ko-KR" altLang="en-US" sz="1300" dirty="0"/>
              <a:t> 아니라 문구에 </a:t>
            </a:r>
            <a:r>
              <a:rPr lang="ko-KR" altLang="en-US" sz="1300" dirty="0" err="1"/>
              <a:t>함의된</a:t>
            </a:r>
            <a:r>
              <a:rPr lang="ko-KR" altLang="en-US" sz="1300" dirty="0"/>
              <a:t> 뜻까지도 준수해야 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2) </a:t>
            </a:r>
            <a:r>
              <a:rPr lang="ko-KR" altLang="en-US" sz="1300" dirty="0"/>
              <a:t>임직원은 사내 지위 고하를 막론하고 본 행동규범과 관련 법규를 위반할 수 없으며 다른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</a:t>
            </a:r>
            <a:r>
              <a:rPr lang="ko-KR" altLang="en-US" sz="1300" dirty="0"/>
              <a:t>임직원에게 위반을 지시</a:t>
            </a:r>
            <a:r>
              <a:rPr lang="en-US" altLang="ko-KR" sz="1300" dirty="0"/>
              <a:t>, </a:t>
            </a:r>
            <a:r>
              <a:rPr lang="ko-KR" altLang="en-US" sz="1300" dirty="0"/>
              <a:t>승인</a:t>
            </a:r>
            <a:r>
              <a:rPr lang="en-US" altLang="ko-KR" sz="1300" dirty="0"/>
              <a:t>, </a:t>
            </a:r>
            <a:r>
              <a:rPr lang="ko-KR" altLang="en-US" sz="1300" dirty="0"/>
              <a:t>방조 또는 묵인할 수도 없습니다</a:t>
            </a:r>
            <a:r>
              <a:rPr lang="en-US" altLang="ko-KR" sz="1300" dirty="0"/>
              <a:t>. </a:t>
            </a:r>
            <a:r>
              <a:rPr lang="ko-KR" altLang="en-US" sz="1300" dirty="0"/>
              <a:t>임직원들은 행동규범과   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</a:t>
            </a:r>
            <a:r>
              <a:rPr lang="ko-KR" altLang="en-US" sz="1300" dirty="0"/>
              <a:t>회사 정책을 준수하고</a:t>
            </a:r>
            <a:r>
              <a:rPr lang="en-US" altLang="ko-KR" sz="1300" dirty="0"/>
              <a:t>, </a:t>
            </a:r>
            <a:r>
              <a:rPr lang="ko-KR" altLang="en-US" sz="1300" dirty="0"/>
              <a:t>행동규범 위반으로 인식되거나 위반이 의심되는 사안을 묵과하지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</a:t>
            </a:r>
            <a:r>
              <a:rPr lang="ko-KR" altLang="en-US" sz="1300" dirty="0"/>
              <a:t>않으며</a:t>
            </a:r>
            <a:r>
              <a:rPr lang="en-US" altLang="ko-KR" sz="1300" dirty="0"/>
              <a:t>, </a:t>
            </a:r>
            <a:r>
              <a:rPr lang="ko-KR" altLang="en-US" sz="1300" dirty="0"/>
              <a:t>회사 업무상 법규 또는 행동규범 위반이 불가피하다는 변명은 허용되지 않습니다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1-2. 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개인의 존엄성과 다양성을 존중합니다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1) </a:t>
            </a:r>
            <a:r>
              <a:rPr lang="ko-KR" altLang="en-US" sz="1300" dirty="0"/>
              <a:t>회사는  각 개인의 기본적인 인권을 보호하고 국제사회가 합의한 바와 같이 존엄성과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</a:t>
            </a:r>
            <a:r>
              <a:rPr lang="ko-KR" altLang="en-US" sz="1300" dirty="0"/>
              <a:t>존중감을 가지고 근로자를 대우하기 위해 노력합니다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2) </a:t>
            </a:r>
            <a:r>
              <a:rPr lang="ko-KR" altLang="en-US" sz="1300" dirty="0"/>
              <a:t>회사는 인종</a:t>
            </a:r>
            <a:r>
              <a:rPr lang="en-US" altLang="ko-KR" sz="1300" dirty="0"/>
              <a:t>, </a:t>
            </a:r>
            <a:r>
              <a:rPr lang="ko-KR" altLang="en-US" sz="1300" dirty="0"/>
              <a:t>민족</a:t>
            </a:r>
            <a:r>
              <a:rPr lang="en-US" altLang="ko-KR" sz="1300" dirty="0"/>
              <a:t>, </a:t>
            </a:r>
            <a:r>
              <a:rPr lang="ko-KR" altLang="en-US" sz="1300" dirty="0"/>
              <a:t>국적</a:t>
            </a:r>
            <a:r>
              <a:rPr lang="en-US" altLang="ko-KR" sz="1300" dirty="0"/>
              <a:t>, </a:t>
            </a:r>
            <a:r>
              <a:rPr lang="ko-KR" altLang="en-US" sz="1300" dirty="0"/>
              <a:t>성별</a:t>
            </a:r>
            <a:r>
              <a:rPr lang="en-US" altLang="ko-KR" sz="1300" dirty="0"/>
              <a:t>, </a:t>
            </a:r>
            <a:r>
              <a:rPr lang="ko-KR" altLang="en-US" sz="1300" dirty="0"/>
              <a:t>종교</a:t>
            </a:r>
            <a:r>
              <a:rPr lang="en-US" altLang="ko-KR" sz="1300" dirty="0"/>
              <a:t>, </a:t>
            </a:r>
            <a:r>
              <a:rPr lang="ko-KR" altLang="en-US" sz="1300" dirty="0"/>
              <a:t>출생지</a:t>
            </a:r>
            <a:r>
              <a:rPr lang="en-US" altLang="ko-KR" sz="1300" dirty="0"/>
              <a:t>, </a:t>
            </a:r>
            <a:r>
              <a:rPr lang="ko-KR" altLang="en-US" sz="1300" dirty="0"/>
              <a:t>장애</a:t>
            </a:r>
            <a:r>
              <a:rPr lang="en-US" altLang="ko-KR" sz="1300" dirty="0"/>
              <a:t>, </a:t>
            </a:r>
            <a:r>
              <a:rPr lang="ko-KR" altLang="en-US" sz="1300" dirty="0"/>
              <a:t>혼인</a:t>
            </a:r>
            <a:r>
              <a:rPr lang="en-US" altLang="ko-KR" sz="1300" dirty="0"/>
              <a:t>, </a:t>
            </a:r>
            <a:r>
              <a:rPr lang="ko-KR" altLang="en-US" sz="1300" dirty="0"/>
              <a:t>임신</a:t>
            </a:r>
            <a:r>
              <a:rPr lang="en-US" altLang="ko-KR" sz="1300" dirty="0"/>
              <a:t>, </a:t>
            </a:r>
            <a:r>
              <a:rPr lang="ko-KR" altLang="en-US" sz="1300" dirty="0"/>
              <a:t>출산</a:t>
            </a:r>
            <a:r>
              <a:rPr lang="en-US" altLang="ko-KR" sz="1300" dirty="0"/>
              <a:t>, </a:t>
            </a:r>
            <a:r>
              <a:rPr lang="ko-KR" altLang="en-US" sz="1300" dirty="0"/>
              <a:t>정치적 성향</a:t>
            </a:r>
            <a:r>
              <a:rPr lang="en-US" altLang="ko-KR" sz="1300" dirty="0"/>
              <a:t>, </a:t>
            </a:r>
            <a:r>
              <a:rPr lang="ko-KR" altLang="en-US" sz="1300" dirty="0"/>
              <a:t>성적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</a:t>
            </a:r>
            <a:r>
              <a:rPr lang="ko-KR" altLang="en-US" sz="1300" dirty="0"/>
              <a:t>정체성</a:t>
            </a:r>
            <a:r>
              <a:rPr lang="en-US" altLang="ko-KR" sz="1300" dirty="0"/>
              <a:t>, </a:t>
            </a:r>
            <a:r>
              <a:rPr lang="ko-KR" altLang="en-US" sz="1300" dirty="0"/>
              <a:t>노조가입 여부 등을 이유로 고용과 업무 수행에 있어 차별하지 않으며</a:t>
            </a:r>
            <a:r>
              <a:rPr lang="en-US" altLang="ko-KR" sz="1300" dirty="0"/>
              <a:t>, </a:t>
            </a:r>
            <a:r>
              <a:rPr lang="ko-KR" altLang="en-US" sz="1300" dirty="0"/>
              <a:t>개인의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</a:t>
            </a:r>
            <a:r>
              <a:rPr lang="ko-KR" altLang="en-US" sz="1300" dirty="0"/>
              <a:t>다양성을 인정하고 동등한 기회를 부여합니다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3) </a:t>
            </a:r>
            <a:r>
              <a:rPr lang="ko-KR" altLang="en-US" sz="1300" dirty="0"/>
              <a:t>회사는 아동을 고용하지 않습니다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4) </a:t>
            </a:r>
            <a:r>
              <a:rPr lang="ko-KR" altLang="en-US" sz="1300" dirty="0"/>
              <a:t>회사는 임시 근로자</a:t>
            </a:r>
            <a:r>
              <a:rPr lang="en-US" altLang="ko-KR" sz="1300" dirty="0"/>
              <a:t>, </a:t>
            </a:r>
            <a:r>
              <a:rPr lang="ko-KR" altLang="en-US" sz="1300" dirty="0"/>
              <a:t>이주 근로자</a:t>
            </a:r>
            <a:r>
              <a:rPr lang="en-US" altLang="ko-KR" sz="1300" dirty="0"/>
              <a:t>, </a:t>
            </a:r>
            <a:r>
              <a:rPr lang="ko-KR" altLang="en-US" sz="1300" dirty="0"/>
              <a:t>학생 근로자</a:t>
            </a:r>
            <a:r>
              <a:rPr lang="en-US" altLang="ko-KR" sz="1300" dirty="0"/>
              <a:t>, </a:t>
            </a:r>
            <a:r>
              <a:rPr lang="ko-KR" altLang="en-US" sz="1300" dirty="0"/>
              <a:t>계약 근로자</a:t>
            </a:r>
            <a:r>
              <a:rPr lang="en-US" altLang="ko-KR" sz="1300" dirty="0"/>
              <a:t>, </a:t>
            </a:r>
            <a:r>
              <a:rPr lang="ko-KR" altLang="en-US" sz="1300" dirty="0"/>
              <a:t>직접 고용 근로자 등 모든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</a:t>
            </a:r>
            <a:r>
              <a:rPr lang="ko-KR" altLang="en-US" sz="1300" dirty="0"/>
              <a:t>근로자</a:t>
            </a:r>
            <a:r>
              <a:rPr lang="en-US" altLang="ko-KR" sz="1300" dirty="0"/>
              <a:t>, </a:t>
            </a:r>
            <a:r>
              <a:rPr lang="ko-KR" altLang="en-US" sz="1300" dirty="0"/>
              <a:t>입사 지원자 등 관련 이해 관계자들을 차별 없이 대우하며 임금이나 기타 고용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</a:t>
            </a:r>
            <a:r>
              <a:rPr lang="ko-KR" altLang="en-US" sz="1300" dirty="0"/>
              <a:t>조건을 공정하게 정하는 등 차별금지 관련 법규를 준수합니다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5) </a:t>
            </a:r>
            <a:r>
              <a:rPr lang="ko-KR" altLang="en-US" sz="1300" dirty="0"/>
              <a:t>회사는 상호신뢰와 성실을 바탕으로 상생 협력하는 노사관계를 유지하고 발전시키기 위해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</a:t>
            </a:r>
            <a:r>
              <a:rPr lang="ko-KR" altLang="en-US" sz="1300" dirty="0"/>
              <a:t>노동법에 따라 임직원의 결사의 자유와 단체 교섭</a:t>
            </a:r>
            <a:r>
              <a:rPr lang="en-US" altLang="ko-KR" sz="1300" dirty="0"/>
              <a:t>, </a:t>
            </a:r>
            <a:r>
              <a:rPr lang="ko-KR" altLang="en-US" sz="1300" dirty="0"/>
              <a:t>단체행동 권리를 존중합니다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6) </a:t>
            </a:r>
            <a:r>
              <a:rPr lang="ko-KR" altLang="en-US" sz="1300" dirty="0"/>
              <a:t>회사는 건전한 근무 환경을 제공하며 최대 근로시간 초과 금지</a:t>
            </a:r>
            <a:r>
              <a:rPr lang="en-US" altLang="ko-KR" sz="1300" dirty="0"/>
              <a:t>, </a:t>
            </a:r>
            <a:r>
              <a:rPr lang="ko-KR" altLang="en-US" sz="1300" dirty="0"/>
              <a:t>최저임금 보장</a:t>
            </a:r>
            <a:r>
              <a:rPr lang="en-US" altLang="ko-KR" sz="1300" dirty="0"/>
              <a:t>, </a:t>
            </a:r>
            <a:r>
              <a:rPr lang="ko-KR" altLang="en-US" sz="1300" dirty="0"/>
              <a:t>사회보험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</a:t>
            </a:r>
            <a:r>
              <a:rPr lang="ko-KR" altLang="en-US" sz="1300" dirty="0"/>
              <a:t>등 근로 조건에 관련된 법규</a:t>
            </a:r>
            <a:r>
              <a:rPr lang="en-US" altLang="ko-KR" sz="1300" dirty="0"/>
              <a:t>, </a:t>
            </a:r>
            <a:r>
              <a:rPr lang="ko-KR" altLang="en-US" sz="1300" dirty="0"/>
              <a:t>정책</a:t>
            </a:r>
            <a:r>
              <a:rPr lang="en-US" altLang="ko-KR" sz="1300" dirty="0"/>
              <a:t>, </a:t>
            </a:r>
            <a:r>
              <a:rPr lang="ko-KR" altLang="en-US" sz="1300" dirty="0"/>
              <a:t>기준을 준수합니다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1-3. 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언제나 </a:t>
            </a:r>
            <a:r>
              <a:rPr lang="ko-KR" altLang="en-US" sz="1300" dirty="0" err="1"/>
              <a:t>경쟁법</a:t>
            </a:r>
            <a:r>
              <a:rPr lang="ko-KR" altLang="en-US" sz="1300" dirty="0"/>
              <a:t> 테두리 안에서 공정하고 윤리적으로 경쟁합니다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1) </a:t>
            </a:r>
            <a:r>
              <a:rPr lang="ko-KR" altLang="en-US" sz="1300" dirty="0"/>
              <a:t>회사는 공정거래 관련 법규를 준수함으로써 공정하게 경쟁하며 경쟁사</a:t>
            </a:r>
            <a:r>
              <a:rPr lang="en-US" altLang="ko-KR" sz="1300" dirty="0"/>
              <a:t>, </a:t>
            </a:r>
            <a:r>
              <a:rPr lang="ko-KR" altLang="en-US" sz="1300" dirty="0"/>
              <a:t>거래선 등과       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</a:t>
            </a:r>
            <a:r>
              <a:rPr lang="ko-KR" altLang="en-US" sz="1300" dirty="0"/>
              <a:t>부당하게 경쟁을 제한하는 가격</a:t>
            </a:r>
            <a:r>
              <a:rPr lang="en-US" altLang="ko-KR" sz="1300" dirty="0"/>
              <a:t>, </a:t>
            </a:r>
            <a:r>
              <a:rPr lang="ko-KR" altLang="en-US" sz="1300" dirty="0"/>
              <a:t>생산량</a:t>
            </a:r>
            <a:r>
              <a:rPr lang="en-US" altLang="ko-KR" sz="1300" dirty="0"/>
              <a:t>, </a:t>
            </a:r>
            <a:r>
              <a:rPr lang="ko-KR" altLang="en-US" sz="1300" dirty="0"/>
              <a:t>입찰</a:t>
            </a:r>
            <a:r>
              <a:rPr lang="en-US" altLang="ko-KR" sz="1300" dirty="0"/>
              <a:t>, </a:t>
            </a:r>
            <a:r>
              <a:rPr lang="ko-KR" altLang="en-US" sz="1300" dirty="0"/>
              <a:t>판매 지역</a:t>
            </a:r>
            <a:r>
              <a:rPr lang="en-US" altLang="ko-KR" sz="1300" dirty="0"/>
              <a:t>, </a:t>
            </a:r>
            <a:r>
              <a:rPr lang="ko-KR" altLang="en-US" sz="1300" dirty="0"/>
              <a:t>판매 조건 등에 관하여 합의를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</a:t>
            </a:r>
            <a:r>
              <a:rPr lang="ko-KR" altLang="en-US" sz="1300" dirty="0"/>
              <a:t>하지 않습니다</a:t>
            </a:r>
            <a:r>
              <a:rPr lang="en-US" altLang="ko-KR" sz="1300" dirty="0"/>
              <a:t>. </a:t>
            </a:r>
            <a:endParaRPr lang="ko-KR" altLang="en-US" sz="1300" dirty="0"/>
          </a:p>
        </p:txBody>
      </p:sp>
    </p:spTree>
    <p:extLst>
      <p:ext uri="{BB962C8B-B14F-4D97-AF65-F5344CB8AC3E}">
        <p14:creationId xmlns:p14="http://schemas.microsoft.com/office/powerpoint/2010/main" val="2293283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4/8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52E8DF-F86D-5411-E4B7-1D558F76176A}"/>
              </a:ext>
            </a:extLst>
          </p:cNvPr>
          <p:cNvSpPr txBox="1"/>
          <p:nvPr/>
        </p:nvSpPr>
        <p:spPr>
          <a:xfrm>
            <a:off x="160337" y="1132524"/>
            <a:ext cx="7002462" cy="959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300" dirty="0"/>
              <a:t>  3) </a:t>
            </a:r>
            <a:r>
              <a:rPr lang="ko-KR" altLang="en-US" sz="1300" dirty="0"/>
              <a:t>임직원은 거래선</a:t>
            </a:r>
            <a:r>
              <a:rPr lang="en-US" altLang="ko-KR" sz="1300" dirty="0"/>
              <a:t>, </a:t>
            </a:r>
            <a:r>
              <a:rPr lang="ko-KR" altLang="en-US" sz="1300" dirty="0"/>
              <a:t>협력사</a:t>
            </a:r>
            <a:r>
              <a:rPr lang="en-US" altLang="ko-KR" sz="1300" dirty="0"/>
              <a:t>, </a:t>
            </a:r>
            <a:r>
              <a:rPr lang="ko-KR" altLang="en-US" sz="1300" dirty="0"/>
              <a:t>회사와 거래를 하려는 자 등 외부 이해 관계자로부터 금전</a:t>
            </a:r>
            <a:r>
              <a:rPr lang="en-US" altLang="ko-KR" sz="1300" dirty="0"/>
              <a:t>, </a:t>
            </a:r>
            <a:r>
              <a:rPr lang="ko-KR" altLang="en-US" sz="1300" dirty="0"/>
              <a:t>금품</a:t>
            </a:r>
            <a:r>
              <a:rPr lang="en-US" altLang="ko-KR" sz="1300" dirty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</a:t>
            </a:r>
            <a:r>
              <a:rPr lang="ko-KR" altLang="en-US" sz="1300" dirty="0"/>
              <a:t>향응 등 경제적 가치를 제공받을 수 없으며 공정한 거래 관계에 반하는 일체의 행위에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</a:t>
            </a:r>
            <a:r>
              <a:rPr lang="ko-KR" altLang="en-US" sz="1300" dirty="0" err="1"/>
              <a:t>연루되어선</a:t>
            </a:r>
            <a:r>
              <a:rPr lang="ko-KR" altLang="en-US" sz="1300" dirty="0"/>
              <a:t> 안됩니다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E59FC8-0BD6-7B2C-FE79-47BB3B0B6DF6}"/>
              </a:ext>
            </a:extLst>
          </p:cNvPr>
          <p:cNvSpPr txBox="1"/>
          <p:nvPr/>
        </p:nvSpPr>
        <p:spPr>
          <a:xfrm>
            <a:off x="160337" y="2092467"/>
            <a:ext cx="7002462" cy="3360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300" dirty="0"/>
              <a:t>  4) </a:t>
            </a:r>
            <a:r>
              <a:rPr lang="ko-KR" altLang="en-US" sz="1300" dirty="0"/>
              <a:t>임직원은 외부 이해관계자에게 사업상 부정한 이익을 위하여 청탁 하여서는 안되며</a:t>
            </a:r>
            <a:r>
              <a:rPr lang="en-US" altLang="ko-KR" sz="1300" dirty="0"/>
              <a:t>, </a:t>
            </a:r>
            <a:r>
              <a:rPr lang="ko-KR" altLang="en-US" sz="1300" dirty="0"/>
              <a:t>이익을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</a:t>
            </a:r>
            <a:r>
              <a:rPr lang="ko-KR" altLang="en-US" sz="1300" dirty="0"/>
              <a:t>획득하기 위하여 금품 등을 </a:t>
            </a:r>
            <a:r>
              <a:rPr lang="ko-KR" altLang="en-US" sz="1300" dirty="0" err="1"/>
              <a:t>직∙간접적으로</a:t>
            </a:r>
            <a:r>
              <a:rPr lang="ko-KR" altLang="en-US" sz="1300" dirty="0"/>
              <a:t> 제의</a:t>
            </a:r>
            <a:r>
              <a:rPr lang="en-US" altLang="ko-KR" sz="1300" dirty="0"/>
              <a:t>, </a:t>
            </a:r>
            <a:r>
              <a:rPr lang="ko-KR" altLang="en-US" sz="1300" dirty="0"/>
              <a:t>약속</a:t>
            </a:r>
            <a:r>
              <a:rPr lang="en-US" altLang="ko-KR" sz="1300" dirty="0"/>
              <a:t>, </a:t>
            </a:r>
            <a:r>
              <a:rPr lang="ko-KR" altLang="en-US" sz="1300" dirty="0" err="1"/>
              <a:t>제공하여선</a:t>
            </a:r>
            <a:r>
              <a:rPr lang="ko-KR" altLang="en-US" sz="1300" dirty="0"/>
              <a:t> 안됩니다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5) </a:t>
            </a:r>
            <a:r>
              <a:rPr lang="ko-KR" altLang="en-US" sz="1300" dirty="0"/>
              <a:t>회사는 제</a:t>
            </a:r>
            <a:r>
              <a:rPr lang="en-US" altLang="ko-KR" sz="1300" dirty="0"/>
              <a:t>3</a:t>
            </a:r>
            <a:r>
              <a:rPr lang="ko-KR" altLang="en-US" sz="1300" dirty="0"/>
              <a:t>자의 영업비밀을 존중하며 합법적이고 윤리적인 방법을 통해서만 제</a:t>
            </a:r>
            <a:r>
              <a:rPr lang="en-US" altLang="ko-KR" sz="1300" dirty="0"/>
              <a:t>3</a:t>
            </a:r>
            <a:r>
              <a:rPr lang="ko-KR" altLang="en-US" sz="1300" dirty="0"/>
              <a:t>자에 관한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</a:t>
            </a:r>
            <a:r>
              <a:rPr lang="ko-KR" altLang="en-US" sz="1300" dirty="0"/>
              <a:t>정보 또는 제</a:t>
            </a:r>
            <a:r>
              <a:rPr lang="en-US" altLang="ko-KR" sz="1300" dirty="0"/>
              <a:t>3</a:t>
            </a:r>
            <a:r>
              <a:rPr lang="ko-KR" altLang="en-US" sz="1300" dirty="0"/>
              <a:t>자로부터 정보를 획득합니다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6) </a:t>
            </a:r>
            <a:r>
              <a:rPr lang="ko-KR" altLang="en-US" sz="1300" dirty="0"/>
              <a:t>회사는 거래선이나 협력사에 대해 경쟁사에 불이익이 되는 행위를 강권하지 않습니다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1-4.  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정치적 중립을 유지하며 정치에 개입하지 않습니다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1) </a:t>
            </a:r>
            <a:r>
              <a:rPr lang="ko-KR" altLang="en-US" sz="1300" dirty="0"/>
              <a:t>회사는 임직원 개개인의 정치적 견해와 투표권 행사 등을 통해 이를 표현할 권리를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</a:t>
            </a:r>
            <a:r>
              <a:rPr lang="ko-KR" altLang="en-US" sz="1300" dirty="0"/>
              <a:t>존중합니다</a:t>
            </a:r>
            <a:r>
              <a:rPr lang="en-US" altLang="ko-KR" sz="1300" dirty="0"/>
              <a:t>. </a:t>
            </a:r>
            <a:r>
              <a:rPr lang="ko-KR" altLang="en-US" sz="1300" dirty="0"/>
              <a:t>그러나 회사는 사내에서 임직원들이 근무 시간에 회사의 허가 없이 정치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</a:t>
            </a:r>
            <a:r>
              <a:rPr lang="ko-KR" altLang="en-US" sz="1300" dirty="0"/>
              <a:t>활동을 하는 것은 허용하지 않습니다</a:t>
            </a:r>
            <a:r>
              <a:rPr lang="en-US" altLang="ko-KR" sz="1300" dirty="0"/>
              <a:t>. </a:t>
            </a:r>
            <a:r>
              <a:rPr lang="ko-KR" altLang="en-US" sz="1300" dirty="0"/>
              <a:t>임직원은 각자의 정치적인 견해나 활동이 회사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</a:t>
            </a:r>
            <a:r>
              <a:rPr lang="ko-KR" altLang="en-US" sz="1300" dirty="0"/>
              <a:t>업무에 영향을 미치지 않도록 해야 합니다</a:t>
            </a:r>
            <a:r>
              <a:rPr lang="en-US" altLang="ko-KR" sz="1300" dirty="0"/>
              <a:t>.    </a:t>
            </a:r>
            <a:endParaRPr lang="ko-KR" altLang="en-US" sz="1300" dirty="0"/>
          </a:p>
        </p:txBody>
      </p:sp>
    </p:spTree>
    <p:extLst>
      <p:ext uri="{BB962C8B-B14F-4D97-AF65-F5344CB8AC3E}">
        <p14:creationId xmlns:p14="http://schemas.microsoft.com/office/powerpoint/2010/main" val="1159475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5/8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F6C1F1-003E-0958-1170-4093FAB6FAB8}"/>
              </a:ext>
            </a:extLst>
          </p:cNvPr>
          <p:cNvSpPr txBox="1"/>
          <p:nvPr/>
        </p:nvSpPr>
        <p:spPr>
          <a:xfrm>
            <a:off x="131762" y="1132524"/>
            <a:ext cx="6991349" cy="60613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500" b="1" dirty="0"/>
              <a:t>원칙 </a:t>
            </a:r>
            <a:r>
              <a:rPr lang="en-US" altLang="ko-KR" sz="1500" b="1" dirty="0"/>
              <a:t>2. </a:t>
            </a:r>
            <a:r>
              <a:rPr lang="ko-KR" altLang="en-US" sz="1500" b="1" dirty="0"/>
              <a:t>고객</a:t>
            </a:r>
            <a:r>
              <a:rPr lang="en-US" altLang="ko-KR" sz="1500" b="1" dirty="0"/>
              <a:t>, </a:t>
            </a:r>
            <a:r>
              <a:rPr lang="ko-KR" altLang="en-US" sz="1500" b="1" dirty="0"/>
              <a:t>임직원 존중 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2-1. 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고객 만족을 경영활동의 우선적 가치로 삼습니다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1) </a:t>
            </a:r>
            <a:r>
              <a:rPr lang="ko-KR" altLang="en-US" sz="1300" dirty="0"/>
              <a:t>회사는 고객의 시각에서 </a:t>
            </a:r>
            <a:r>
              <a:rPr lang="ko-KR" altLang="en-US" sz="1300" dirty="0" err="1"/>
              <a:t>제품∙서비스를</a:t>
            </a:r>
            <a:r>
              <a:rPr lang="ko-KR" altLang="en-US" sz="1300" dirty="0"/>
              <a:t> 생산하고 기술을 개발하는 것에 주안점을 둡니다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</a:t>
            </a:r>
            <a:r>
              <a:rPr lang="ko-KR" altLang="en-US" sz="1300" dirty="0"/>
              <a:t>또한 고객의 요구와 제안을 최대한 수용하며 제품 설계</a:t>
            </a:r>
            <a:r>
              <a:rPr lang="en-US" altLang="ko-KR" sz="1300" dirty="0"/>
              <a:t>, </a:t>
            </a:r>
            <a:r>
              <a:rPr lang="ko-KR" altLang="en-US" sz="1300" dirty="0"/>
              <a:t>서비스 등의 개선 활동에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</a:t>
            </a:r>
            <a:r>
              <a:rPr lang="ko-KR" altLang="en-US" sz="1300" dirty="0"/>
              <a:t>우선적으로 반영합니다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2) </a:t>
            </a:r>
            <a:r>
              <a:rPr lang="ko-KR" altLang="en-US" sz="1300" dirty="0"/>
              <a:t>회사는 </a:t>
            </a:r>
            <a:r>
              <a:rPr lang="en-US" altLang="ko-KR" sz="1300" dirty="0"/>
              <a:t>'</a:t>
            </a:r>
            <a:r>
              <a:rPr lang="ko-KR" altLang="en-US" sz="1300" dirty="0"/>
              <a:t>고객이 있어 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존재한다</a:t>
            </a:r>
            <a:r>
              <a:rPr lang="en-US" altLang="ko-KR" sz="1300" dirty="0"/>
              <a:t>.'</a:t>
            </a:r>
            <a:r>
              <a:rPr lang="ko-KR" altLang="en-US" sz="1300" dirty="0"/>
              <a:t>는 신념으로 고객과의 관계를 중시하고 고객을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</a:t>
            </a:r>
            <a:r>
              <a:rPr lang="ko-KR" altLang="en-US" sz="1300" dirty="0"/>
              <a:t>존중합니다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3) </a:t>
            </a:r>
            <a:r>
              <a:rPr lang="ko-KR" altLang="en-US" sz="1300" dirty="0"/>
              <a:t>회사는 제품과 서비스를 토대로 경쟁합니다</a:t>
            </a:r>
            <a:r>
              <a:rPr lang="en-US" altLang="ko-KR" sz="1300" dirty="0"/>
              <a:t>. </a:t>
            </a:r>
            <a:r>
              <a:rPr lang="ko-KR" altLang="en-US" sz="1300" dirty="0"/>
              <a:t>임직원은 적극적으로 경쟁하되 속임수를   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</a:t>
            </a:r>
            <a:r>
              <a:rPr lang="ko-KR" altLang="en-US" sz="1300" dirty="0"/>
              <a:t>써서는 안됩니다</a:t>
            </a:r>
            <a:r>
              <a:rPr lang="en-US" altLang="ko-KR" sz="1300" dirty="0"/>
              <a:t>. </a:t>
            </a:r>
            <a:r>
              <a:rPr lang="ko-KR" altLang="en-US" sz="1300" dirty="0"/>
              <a:t>고객에 대한 소통은 진실되고 정확해야 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4) </a:t>
            </a:r>
            <a:r>
              <a:rPr lang="ko-KR" altLang="en-US" sz="1300" dirty="0"/>
              <a:t>회사는 고객 중심의 경영을 통해 고객 만족을 우선합니다</a:t>
            </a:r>
            <a:r>
              <a:rPr lang="en-US" altLang="ko-KR" sz="1300" dirty="0"/>
              <a:t>. </a:t>
            </a:r>
            <a:r>
              <a:rPr lang="ko-KR" altLang="en-US" sz="1300" dirty="0"/>
              <a:t>고객 존중을 바탕으로 고객의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</a:t>
            </a:r>
            <a:r>
              <a:rPr lang="ko-KR" altLang="en-US" sz="1300" dirty="0"/>
              <a:t>불만사항을 신속하고 투명하게 해결합니다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2-2. 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임직원의 삶의 질 향상을 위해 노력합니다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1) </a:t>
            </a:r>
            <a:r>
              <a:rPr lang="ko-KR" altLang="en-US" sz="1300" dirty="0"/>
              <a:t>회사는 모든 임직원들에게 동등한 기회를 제공하고 채용과 승진에 있어 개인의 자격</a:t>
            </a:r>
            <a:r>
              <a:rPr lang="en-US" altLang="ko-KR" sz="1300" dirty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</a:t>
            </a:r>
            <a:r>
              <a:rPr lang="ko-KR" altLang="en-US" sz="1300" dirty="0"/>
              <a:t>전문성</a:t>
            </a:r>
            <a:r>
              <a:rPr lang="en-US" altLang="ko-KR" sz="1300" dirty="0"/>
              <a:t>, </a:t>
            </a:r>
            <a:r>
              <a:rPr lang="ko-KR" altLang="en-US" sz="1300" dirty="0"/>
              <a:t>역량</a:t>
            </a:r>
            <a:r>
              <a:rPr lang="en-US" altLang="ko-KR" sz="1300" dirty="0"/>
              <a:t>, </a:t>
            </a:r>
            <a:r>
              <a:rPr lang="ko-KR" altLang="en-US" sz="1300" dirty="0"/>
              <a:t>성과 등에 따라 공정하게 대우합니다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2) </a:t>
            </a:r>
            <a:r>
              <a:rPr lang="ko-KR" altLang="en-US" sz="1300" dirty="0"/>
              <a:t>회사는 임직원이 업무수행상 필요한 역량 향상을 위한 제반 활동을 적극 지원합니다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3) </a:t>
            </a:r>
            <a:r>
              <a:rPr lang="ko-KR" altLang="en-US" sz="1300" dirty="0"/>
              <a:t>회사는 자율적이고 창의적으로 일할 수 있는 근무 환경을 조성합니다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4) </a:t>
            </a:r>
            <a:r>
              <a:rPr lang="ko-KR" altLang="en-US" sz="1300" dirty="0"/>
              <a:t>회사는 </a:t>
            </a:r>
            <a:r>
              <a:rPr lang="ko-KR" altLang="en-US" sz="1300" dirty="0" err="1"/>
              <a:t>진출국</a:t>
            </a:r>
            <a:r>
              <a:rPr lang="ko-KR" altLang="en-US" sz="1300" dirty="0"/>
              <a:t> 노동법을 준수하며 임시</a:t>
            </a:r>
            <a:r>
              <a:rPr lang="en-US" altLang="ko-KR" sz="1300" dirty="0"/>
              <a:t>, </a:t>
            </a:r>
            <a:r>
              <a:rPr lang="ko-KR" altLang="en-US" sz="1300" dirty="0"/>
              <a:t>이주</a:t>
            </a:r>
            <a:r>
              <a:rPr lang="en-US" altLang="ko-KR" sz="1300" dirty="0"/>
              <a:t>, </a:t>
            </a:r>
            <a:r>
              <a:rPr lang="ko-KR" altLang="en-US" sz="1300" dirty="0"/>
              <a:t>학생</a:t>
            </a:r>
            <a:r>
              <a:rPr lang="en-US" altLang="ko-KR" sz="1300" dirty="0"/>
              <a:t>, </a:t>
            </a:r>
            <a:r>
              <a:rPr lang="ko-KR" altLang="en-US" sz="1300" dirty="0"/>
              <a:t>파견 등 모든 형태의 근로자 개인에게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</a:t>
            </a:r>
            <a:r>
              <a:rPr lang="ko-KR" altLang="en-US" sz="1300" dirty="0"/>
              <a:t>보장된 권리를 존중합니다</a:t>
            </a:r>
            <a:r>
              <a:rPr lang="en-US" altLang="ko-KR" sz="1300" dirty="0"/>
              <a:t>.</a:t>
            </a:r>
            <a:endParaRPr lang="ko-KR" altLang="en-US" sz="1300" dirty="0"/>
          </a:p>
        </p:txBody>
      </p:sp>
    </p:spTree>
    <p:extLst>
      <p:ext uri="{BB962C8B-B14F-4D97-AF65-F5344CB8AC3E}">
        <p14:creationId xmlns:p14="http://schemas.microsoft.com/office/powerpoint/2010/main" val="3042904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6/8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4DD77F-5E0F-7AC6-AC8E-A48D85AA47D0}"/>
              </a:ext>
            </a:extLst>
          </p:cNvPr>
          <p:cNvSpPr txBox="1"/>
          <p:nvPr/>
        </p:nvSpPr>
        <p:spPr>
          <a:xfrm>
            <a:off x="142875" y="920711"/>
            <a:ext cx="6991350" cy="8208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500" b="1" dirty="0"/>
              <a:t>원칙 </a:t>
            </a:r>
            <a:r>
              <a:rPr lang="en-US" altLang="ko-KR" sz="1500" b="1" dirty="0"/>
              <a:t>3. </a:t>
            </a:r>
            <a:r>
              <a:rPr lang="ko-KR" altLang="en-US" sz="1500" b="1" dirty="0"/>
              <a:t>환경</a:t>
            </a:r>
            <a:r>
              <a:rPr lang="en-US" altLang="ko-KR" sz="1500" b="1" dirty="0"/>
              <a:t>·</a:t>
            </a:r>
            <a:r>
              <a:rPr lang="ko-KR" altLang="en-US" sz="1500" b="1" dirty="0"/>
              <a:t>안전</a:t>
            </a:r>
            <a:r>
              <a:rPr lang="en-US" altLang="ko-KR" sz="1500" b="1" dirty="0"/>
              <a:t>·</a:t>
            </a:r>
            <a:r>
              <a:rPr lang="ko-KR" altLang="en-US" sz="1500" b="1" dirty="0"/>
              <a:t>건강 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3-1. 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환경 친화적 경영을 추구합니다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1) </a:t>
            </a:r>
            <a:r>
              <a:rPr lang="ko-KR" altLang="en-US" sz="1300" dirty="0"/>
              <a:t>회사는 환경과 관련된 법규</a:t>
            </a:r>
            <a:r>
              <a:rPr lang="en-US" altLang="ko-KR" sz="1300" dirty="0"/>
              <a:t>, </a:t>
            </a:r>
            <a:r>
              <a:rPr lang="ko-KR" altLang="en-US" sz="1300" dirty="0"/>
              <a:t>국제기준</a:t>
            </a:r>
            <a:r>
              <a:rPr lang="en-US" altLang="ko-KR" sz="1300" dirty="0"/>
              <a:t>, </a:t>
            </a:r>
            <a:r>
              <a:rPr lang="ko-KR" altLang="en-US" sz="1300" dirty="0"/>
              <a:t>내부 규정을 준수합니다</a:t>
            </a:r>
            <a:r>
              <a:rPr lang="en-US" altLang="ko-KR" sz="1300" dirty="0"/>
              <a:t>. </a:t>
            </a:r>
            <a:r>
              <a:rPr lang="ko-KR" altLang="en-US" sz="1300" dirty="0"/>
              <a:t>임직원 역시 환경</a:t>
            </a:r>
            <a:r>
              <a:rPr lang="en-US" altLang="ko-KR" sz="1300" dirty="0"/>
              <a:t>, </a:t>
            </a:r>
            <a:r>
              <a:rPr lang="ko-KR" altLang="en-US" sz="1300" dirty="0"/>
              <a:t>안전</a:t>
            </a:r>
            <a:r>
              <a:rPr lang="en-US" altLang="ko-KR" sz="1300" dirty="0"/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</a:t>
            </a:r>
            <a:r>
              <a:rPr lang="ko-KR" altLang="en-US" sz="1300" dirty="0"/>
              <a:t>건강에 관하여 적용되는 모든 법규 등을 준수해야 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2) </a:t>
            </a:r>
            <a:r>
              <a:rPr lang="ko-KR" altLang="en-US" sz="1300" dirty="0"/>
              <a:t>회사는 더 깨끗하고</a:t>
            </a:r>
            <a:r>
              <a:rPr lang="en-US" altLang="ko-KR" sz="1300" dirty="0"/>
              <a:t>, </a:t>
            </a:r>
            <a:r>
              <a:rPr lang="ko-KR" altLang="en-US" sz="1300" dirty="0"/>
              <a:t>안전하고</a:t>
            </a:r>
            <a:r>
              <a:rPr lang="en-US" altLang="ko-KR" sz="1300" dirty="0"/>
              <a:t>, </a:t>
            </a:r>
            <a:r>
              <a:rPr lang="ko-KR" altLang="en-US" sz="1300" dirty="0"/>
              <a:t>편리하고</a:t>
            </a:r>
            <a:r>
              <a:rPr lang="en-US" altLang="ko-KR" sz="1300" dirty="0"/>
              <a:t>, </a:t>
            </a:r>
            <a:r>
              <a:rPr lang="ko-KR" altLang="en-US" sz="1300" dirty="0"/>
              <a:t>친환경적인 제품과 기술을 개발하고자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</a:t>
            </a:r>
            <a:r>
              <a:rPr lang="ko-KR" altLang="en-US" sz="1300" dirty="0"/>
              <a:t>노력합니다</a:t>
            </a:r>
            <a:r>
              <a:rPr lang="en-US" altLang="ko-KR" sz="1300" dirty="0"/>
              <a:t>. </a:t>
            </a:r>
            <a:r>
              <a:rPr lang="ko-KR" altLang="en-US" sz="1300" dirty="0"/>
              <a:t>제품 기획</a:t>
            </a:r>
            <a:r>
              <a:rPr lang="en-US" altLang="ko-KR" sz="1300" dirty="0"/>
              <a:t>, </a:t>
            </a:r>
            <a:r>
              <a:rPr lang="ko-KR" altLang="en-US" sz="1300" dirty="0"/>
              <a:t>디자인</a:t>
            </a:r>
            <a:r>
              <a:rPr lang="en-US" altLang="ko-KR" sz="1300" dirty="0"/>
              <a:t>, </a:t>
            </a:r>
            <a:r>
              <a:rPr lang="ko-KR" altLang="en-US" sz="1300" dirty="0"/>
              <a:t>개발</a:t>
            </a:r>
            <a:r>
              <a:rPr lang="en-US" altLang="ko-KR" sz="1300" dirty="0"/>
              <a:t>, </a:t>
            </a:r>
            <a:r>
              <a:rPr lang="ko-KR" altLang="en-US" sz="1300" dirty="0"/>
              <a:t>생산</a:t>
            </a:r>
            <a:r>
              <a:rPr lang="en-US" altLang="ko-KR" sz="1300" dirty="0"/>
              <a:t>, </a:t>
            </a:r>
            <a:r>
              <a:rPr lang="ko-KR" altLang="en-US" sz="1300" dirty="0"/>
              <a:t>판매</a:t>
            </a:r>
            <a:r>
              <a:rPr lang="en-US" altLang="ko-KR" sz="1300" dirty="0"/>
              <a:t>, </a:t>
            </a:r>
            <a:r>
              <a:rPr lang="ko-KR" altLang="en-US" sz="1300" dirty="0"/>
              <a:t>폐기의 모든 사업활동 단계에서 환경에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</a:t>
            </a:r>
            <a:r>
              <a:rPr lang="ko-KR" altLang="en-US" sz="1300" dirty="0"/>
              <a:t>유해한 영향을 최소화하고 다양한 친환경 제품을 제공하기 위한 노력을 지속합니다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3) </a:t>
            </a:r>
            <a:r>
              <a:rPr lang="ko-KR" altLang="en-US" sz="1300" dirty="0"/>
              <a:t>회사는 유해물질 사용의 최소화</a:t>
            </a:r>
            <a:r>
              <a:rPr lang="en-US" altLang="ko-KR" sz="1300" dirty="0"/>
              <a:t>, </a:t>
            </a:r>
            <a:r>
              <a:rPr lang="ko-KR" altLang="en-US" sz="1300" dirty="0"/>
              <a:t>자원의 효율적인 이용</a:t>
            </a:r>
            <a:r>
              <a:rPr lang="en-US" altLang="ko-KR" sz="1300" dirty="0"/>
              <a:t>, </a:t>
            </a:r>
            <a:r>
              <a:rPr lang="ko-KR" altLang="en-US" sz="1300" dirty="0"/>
              <a:t>폐제품의 재활용 추구 등을 통해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</a:t>
            </a:r>
            <a:r>
              <a:rPr lang="ko-KR" altLang="en-US" sz="1300" dirty="0"/>
              <a:t>환경 친화적인 경영 활동을 견고하게 지속해 나가고자 노력하고 있습니다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4) </a:t>
            </a:r>
            <a:r>
              <a:rPr lang="ko-KR" altLang="en-US" sz="1300" dirty="0"/>
              <a:t>회사는 청정 생산기술을 도입하여 온실가스</a:t>
            </a:r>
            <a:r>
              <a:rPr lang="en-US" altLang="ko-KR" sz="1300" dirty="0"/>
              <a:t>, </a:t>
            </a:r>
            <a:r>
              <a:rPr lang="ko-KR" altLang="en-US" sz="1300" dirty="0"/>
              <a:t>오염물질 배출을 최소화하고 화학물질</a:t>
            </a:r>
            <a:r>
              <a:rPr lang="en-US" altLang="ko-KR" sz="1300" dirty="0"/>
              <a:t>,      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</a:t>
            </a:r>
            <a:r>
              <a:rPr lang="ko-KR" altLang="en-US" sz="1300" dirty="0"/>
              <a:t>에너지</a:t>
            </a:r>
            <a:r>
              <a:rPr lang="en-US" altLang="ko-KR" sz="1300" dirty="0"/>
              <a:t>, </a:t>
            </a:r>
            <a:r>
              <a:rPr lang="ko-KR" altLang="en-US" sz="1300" dirty="0"/>
              <a:t>수자원 사용을 저감하여 환경친화적 생산공정을 구축합니다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3-2. 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임직원과 고객의 건강과 안전을 중시합니다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1) </a:t>
            </a:r>
            <a:r>
              <a:rPr lang="ko-KR" altLang="en-US" sz="1300" dirty="0"/>
              <a:t>회사는 임직원</a:t>
            </a:r>
            <a:r>
              <a:rPr lang="en-US" altLang="ko-KR" sz="1300" dirty="0"/>
              <a:t>, </a:t>
            </a:r>
            <a:r>
              <a:rPr lang="ko-KR" altLang="en-US" sz="1300" dirty="0"/>
              <a:t>사업장을 방문하는 </a:t>
            </a:r>
            <a:r>
              <a:rPr lang="ko-KR" altLang="en-US" sz="1300" dirty="0" err="1"/>
              <a:t>협력사∙거래선</a:t>
            </a:r>
            <a:r>
              <a:rPr lang="ko-KR" altLang="en-US" sz="1300" dirty="0"/>
              <a:t> 직원</a:t>
            </a:r>
            <a:r>
              <a:rPr lang="en-US" altLang="ko-KR" sz="1300" dirty="0"/>
              <a:t>, </a:t>
            </a:r>
            <a:r>
              <a:rPr lang="ko-KR" altLang="en-US" sz="1300" dirty="0"/>
              <a:t>방문객들에게 안전한 환경을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</a:t>
            </a:r>
            <a:r>
              <a:rPr lang="ko-KR" altLang="en-US" sz="1300" dirty="0"/>
              <a:t>제공하고자 합니다</a:t>
            </a:r>
            <a:r>
              <a:rPr lang="en-US" altLang="ko-KR" sz="1300" dirty="0"/>
              <a:t>. </a:t>
            </a:r>
            <a:r>
              <a:rPr lang="ko-KR" altLang="en-US" sz="1300" dirty="0"/>
              <a:t>이에 회사는 건강과 안전에 관련된 법규</a:t>
            </a:r>
            <a:r>
              <a:rPr lang="en-US" altLang="ko-KR" sz="1300" dirty="0"/>
              <a:t>, </a:t>
            </a:r>
            <a:r>
              <a:rPr lang="ko-KR" altLang="en-US" sz="1300" dirty="0"/>
              <a:t>국제 기준</a:t>
            </a:r>
            <a:r>
              <a:rPr lang="en-US" altLang="ko-KR" sz="1300" dirty="0"/>
              <a:t>, </a:t>
            </a:r>
            <a:r>
              <a:rPr lang="ko-KR" altLang="en-US" sz="1300" dirty="0"/>
              <a:t>내부 정책 등을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</a:t>
            </a:r>
            <a:r>
              <a:rPr lang="ko-KR" altLang="en-US" sz="1300" dirty="0"/>
              <a:t>준수합니다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2) </a:t>
            </a:r>
            <a:r>
              <a:rPr lang="ko-KR" altLang="en-US" sz="1300" dirty="0"/>
              <a:t>회사는 모든 임직원이 동참하는 안전 문화를 조성합니다</a:t>
            </a:r>
            <a:r>
              <a:rPr lang="en-US" altLang="ko-KR" sz="1300" dirty="0"/>
              <a:t>. </a:t>
            </a:r>
            <a:r>
              <a:rPr lang="ko-KR" altLang="en-US" sz="1300" dirty="0"/>
              <a:t>임직원은 위험 환경 요소를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</a:t>
            </a:r>
            <a:r>
              <a:rPr lang="ko-KR" altLang="en-US" sz="1300" dirty="0"/>
              <a:t>최소화하고 제거하여 안전한 작업 환경 만들기에 적극 참여합니다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3) </a:t>
            </a:r>
            <a:r>
              <a:rPr lang="ko-KR" altLang="en-US" sz="1300" dirty="0"/>
              <a:t>자연재해</a:t>
            </a:r>
            <a:r>
              <a:rPr lang="en-US" altLang="ko-KR" sz="1300" dirty="0"/>
              <a:t>, </a:t>
            </a:r>
            <a:r>
              <a:rPr lang="ko-KR" altLang="en-US" sz="1300" dirty="0"/>
              <a:t>화재</a:t>
            </a:r>
            <a:r>
              <a:rPr lang="en-US" altLang="ko-KR" sz="1300" dirty="0"/>
              <a:t>,  </a:t>
            </a:r>
            <a:r>
              <a:rPr lang="ko-KR" altLang="en-US" sz="1300" dirty="0"/>
              <a:t>전염병 등 외부 위험 요인이 발생할 경우를 대비하여 사업 연속성 유지를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</a:t>
            </a:r>
            <a:r>
              <a:rPr lang="ko-KR" altLang="en-US" sz="1300" dirty="0"/>
              <a:t>위한 비상대응 </a:t>
            </a:r>
            <a:r>
              <a:rPr lang="en-US" altLang="ko-KR" sz="1300" dirty="0"/>
              <a:t> </a:t>
            </a:r>
            <a:r>
              <a:rPr lang="ko-KR" altLang="en-US" sz="1300" dirty="0"/>
              <a:t>절차를 수립하여 관리합니다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4) </a:t>
            </a:r>
            <a:r>
              <a:rPr lang="ko-KR" altLang="en-US" sz="1300" dirty="0"/>
              <a:t>회사는 제품의 기획</a:t>
            </a:r>
            <a:r>
              <a:rPr lang="en-US" altLang="ko-KR" sz="1300" dirty="0"/>
              <a:t>, </a:t>
            </a:r>
            <a:r>
              <a:rPr lang="ko-KR" altLang="en-US" sz="1300" dirty="0"/>
              <a:t>디자인</a:t>
            </a:r>
            <a:r>
              <a:rPr lang="en-US" altLang="ko-KR" sz="1300" dirty="0"/>
              <a:t>, </a:t>
            </a:r>
            <a:r>
              <a:rPr lang="ko-KR" altLang="en-US" sz="1300" dirty="0"/>
              <a:t>개발</a:t>
            </a:r>
            <a:r>
              <a:rPr lang="en-US" altLang="ko-KR" sz="1300" dirty="0"/>
              <a:t>, </a:t>
            </a:r>
            <a:r>
              <a:rPr lang="ko-KR" altLang="en-US" sz="1300" dirty="0"/>
              <a:t>생산</a:t>
            </a:r>
            <a:r>
              <a:rPr lang="en-US" altLang="ko-KR" sz="1300" dirty="0"/>
              <a:t>, </a:t>
            </a:r>
            <a:r>
              <a:rPr lang="ko-KR" altLang="en-US" sz="1300" dirty="0"/>
              <a:t>판매</a:t>
            </a:r>
            <a:r>
              <a:rPr lang="en-US" altLang="ko-KR" sz="1300" dirty="0"/>
              <a:t>, </a:t>
            </a:r>
            <a:r>
              <a:rPr lang="ko-KR" altLang="en-US" sz="1300" dirty="0"/>
              <a:t>폐기의 모든 사업활동 단계에서 고객의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</a:t>
            </a:r>
            <a:r>
              <a:rPr lang="ko-KR" altLang="en-US" sz="1300" dirty="0"/>
              <a:t>건강과 안전을 우선시합니다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5) </a:t>
            </a:r>
            <a:r>
              <a:rPr lang="ko-KR" altLang="en-US" sz="1300" dirty="0"/>
              <a:t>회사는 고객에게 제품과 서비스의 안전한 사용과 관리 방법에 관한 정보를 명확하게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</a:t>
            </a:r>
            <a:r>
              <a:rPr lang="ko-KR" altLang="en-US" sz="1300" dirty="0"/>
              <a:t>제공합니다</a:t>
            </a:r>
            <a:r>
              <a:rPr lang="en-US" altLang="ko-KR" sz="1300" dirty="0"/>
              <a:t>.</a:t>
            </a:r>
            <a:endParaRPr lang="ko-KR" altLang="en-US" sz="1300" dirty="0"/>
          </a:p>
        </p:txBody>
      </p:sp>
    </p:spTree>
    <p:extLst>
      <p:ext uri="{BB962C8B-B14F-4D97-AF65-F5344CB8AC3E}">
        <p14:creationId xmlns:p14="http://schemas.microsoft.com/office/powerpoint/2010/main" val="1254386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</a:t>
            </a:r>
            <a:r>
              <a:rPr lang="en-US" altLang="ko-KR" sz="1000" dirty="0">
                <a:solidFill>
                  <a:schemeClr val="tx1"/>
                </a:solidFill>
              </a:rPr>
              <a:t>7/8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D5BDA1-9560-82B3-6AC0-DD84BAF20C84}"/>
              </a:ext>
            </a:extLst>
          </p:cNvPr>
          <p:cNvSpPr txBox="1"/>
          <p:nvPr/>
        </p:nvSpPr>
        <p:spPr>
          <a:xfrm>
            <a:off x="206377" y="750238"/>
            <a:ext cx="6937374" cy="6361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500" b="1" dirty="0"/>
              <a:t>원칙 </a:t>
            </a:r>
            <a:r>
              <a:rPr lang="en-US" altLang="ko-KR" sz="1500" b="1" dirty="0"/>
              <a:t>4. </a:t>
            </a:r>
            <a:r>
              <a:rPr lang="ko-KR" altLang="en-US" sz="1500" b="1" dirty="0"/>
              <a:t>사회적 책임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</a:t>
            </a:r>
            <a:r>
              <a:rPr lang="en-US" altLang="ko-KR" sz="1300" dirty="0"/>
              <a:t>4-1. 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기업시민으로서 지켜야 할 기본적 책무를 성실히 수행합니다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1) </a:t>
            </a:r>
            <a:r>
              <a:rPr lang="ko-KR" altLang="en-US" sz="1300" dirty="0"/>
              <a:t>회사는 우리 </a:t>
            </a:r>
            <a:r>
              <a:rPr lang="ko-KR" altLang="en-US" sz="1300" dirty="0" err="1"/>
              <a:t>자신뿐</a:t>
            </a:r>
            <a:r>
              <a:rPr lang="ko-KR" altLang="en-US" sz="1300" dirty="0"/>
              <a:t> 아니라 고객</a:t>
            </a:r>
            <a:r>
              <a:rPr lang="en-US" altLang="ko-KR" sz="1300" dirty="0"/>
              <a:t>, </a:t>
            </a:r>
            <a:r>
              <a:rPr lang="ko-KR" altLang="en-US" sz="1300" dirty="0"/>
              <a:t>주주</a:t>
            </a:r>
            <a:r>
              <a:rPr lang="en-US" altLang="ko-KR" sz="1300" dirty="0"/>
              <a:t>, </a:t>
            </a:r>
            <a:r>
              <a:rPr lang="ko-KR" altLang="en-US" sz="1300" dirty="0"/>
              <a:t>사업 파트너</a:t>
            </a:r>
            <a:r>
              <a:rPr lang="en-US" altLang="ko-KR" sz="1300" dirty="0"/>
              <a:t>, </a:t>
            </a:r>
            <a:r>
              <a:rPr lang="ko-KR" altLang="en-US" sz="1300" dirty="0"/>
              <a:t>지역 공동체</a:t>
            </a:r>
            <a:r>
              <a:rPr lang="en-US" altLang="ko-KR" sz="1300" dirty="0"/>
              <a:t>, </a:t>
            </a:r>
            <a:r>
              <a:rPr lang="ko-KR" altLang="en-US" sz="1300" dirty="0"/>
              <a:t>나아가 전 세계가 더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</a:t>
            </a:r>
            <a:r>
              <a:rPr lang="ko-KR" altLang="en-US" sz="1300" dirty="0"/>
              <a:t>나은 미래에서 살 수 있도록 하루하루 정진합니다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2) </a:t>
            </a:r>
            <a:r>
              <a:rPr lang="ko-KR" altLang="en-US" sz="1300" dirty="0"/>
              <a:t>회사는 안정적인 고용 창출을 위해 노력하며 조세 납부</a:t>
            </a:r>
            <a:r>
              <a:rPr lang="en-US" altLang="ko-KR" sz="1300" dirty="0"/>
              <a:t>, </a:t>
            </a:r>
            <a:r>
              <a:rPr lang="ko-KR" altLang="en-US" sz="1300" dirty="0"/>
              <a:t>공동체내 법적 의무를 성실하게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</a:t>
            </a:r>
            <a:r>
              <a:rPr lang="ko-KR" altLang="en-US" sz="1300" dirty="0"/>
              <a:t>이행합니다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3) </a:t>
            </a:r>
            <a:r>
              <a:rPr lang="ko-KR" altLang="en-US" sz="1300" dirty="0"/>
              <a:t>임직원은 올바르게 행동해야 합니다</a:t>
            </a:r>
            <a:r>
              <a:rPr lang="en-US" altLang="ko-KR" sz="1300" dirty="0"/>
              <a:t>. </a:t>
            </a:r>
            <a:r>
              <a:rPr lang="ko-KR" altLang="en-US" sz="1300" dirty="0"/>
              <a:t>건전한 상식과 합리적인 판단에 기반하여 업무를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</a:t>
            </a:r>
            <a:r>
              <a:rPr lang="ko-KR" altLang="en-US" sz="1300" dirty="0"/>
              <a:t>수행하며</a:t>
            </a:r>
            <a:r>
              <a:rPr lang="en-US" altLang="ko-KR" sz="1300" dirty="0"/>
              <a:t>, </a:t>
            </a:r>
            <a:r>
              <a:rPr lang="ko-KR" altLang="en-US" sz="1300" dirty="0"/>
              <a:t>각자의 행동거지가 책임감 있고 신뢰 받는 </a:t>
            </a:r>
            <a:r>
              <a:rPr lang="ko-KR" altLang="en-US" sz="1300" dirty="0" err="1"/>
              <a:t>기업시민으로서의</a:t>
            </a:r>
            <a:r>
              <a:rPr lang="ko-KR" altLang="en-US" sz="1300" dirty="0"/>
              <a:t> 회사 이미지와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</a:t>
            </a:r>
            <a:r>
              <a:rPr lang="ko-KR" altLang="en-US" sz="1300" dirty="0"/>
              <a:t>직결된다는 점을 명심해야 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4) </a:t>
            </a:r>
            <a:r>
              <a:rPr lang="ko-KR" altLang="en-US" sz="1300" dirty="0"/>
              <a:t>회사는 임직원 각자가 신의와 정직을 바탕으로 윤리적이고 명예롭게 행동함으로써 지역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</a:t>
            </a:r>
            <a:r>
              <a:rPr lang="ko-KR" altLang="en-US" sz="1300" dirty="0"/>
              <a:t>사회에 신뢰를 구축할 수 있기를 적극 당부합니다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4-2. 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현지의 </a:t>
            </a:r>
            <a:r>
              <a:rPr lang="ko-KR" altLang="en-US" sz="1300" dirty="0" err="1"/>
              <a:t>사회∙문화적</a:t>
            </a:r>
            <a:r>
              <a:rPr lang="ko-KR" altLang="en-US" sz="1300" dirty="0"/>
              <a:t> 특성을 존중하고 상생을 실천합니다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1) </a:t>
            </a:r>
            <a:r>
              <a:rPr lang="ko-KR" altLang="en-US" sz="1300" dirty="0"/>
              <a:t>회사는 지역 사회의 법규를 엄격히 준수하며 문화와 가치관을 존중합니다</a:t>
            </a:r>
            <a:r>
              <a:rPr lang="en-US" altLang="ko-KR" sz="1300" dirty="0"/>
              <a:t>. </a:t>
            </a:r>
            <a:r>
              <a:rPr lang="ko-KR" altLang="en-US" sz="1300" dirty="0"/>
              <a:t>회사는 지역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</a:t>
            </a:r>
            <a:r>
              <a:rPr lang="ko-KR" altLang="en-US" sz="1300" dirty="0"/>
              <a:t>주민의 삶의 질 향상에 기여하며 임직원 역시 이러한 회사 방침에 적극 동참해 줄 것을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</a:t>
            </a:r>
            <a:r>
              <a:rPr lang="ko-KR" altLang="en-US" sz="1300" dirty="0"/>
              <a:t>당부합니다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2) </a:t>
            </a:r>
            <a:r>
              <a:rPr lang="ko-KR" altLang="en-US" sz="1300" dirty="0"/>
              <a:t>회사는 고용 기회를 창출하고 해당 지역 사회의 인적 자원 개발을 통해 지역 사회에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</a:t>
            </a:r>
            <a:r>
              <a:rPr lang="ko-KR" altLang="en-US" sz="1300" dirty="0"/>
              <a:t>공헌합니다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6A2E2A-861F-D398-09A3-540FABB832CE}"/>
              </a:ext>
            </a:extLst>
          </p:cNvPr>
          <p:cNvSpPr txBox="1"/>
          <p:nvPr/>
        </p:nvSpPr>
        <p:spPr>
          <a:xfrm>
            <a:off x="254003" y="7111659"/>
            <a:ext cx="6842121" cy="24603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300" dirty="0"/>
              <a:t>4-3. </a:t>
            </a:r>
            <a:r>
              <a:rPr lang="ko-KR" altLang="en-US" sz="1300" dirty="0" err="1"/>
              <a:t>이디테크는</a:t>
            </a:r>
            <a:r>
              <a:rPr lang="ko-KR" altLang="en-US" sz="1300" dirty="0"/>
              <a:t> 고객 가치와 행복을 위한 초일류 품질을 추구합니다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1) </a:t>
            </a:r>
            <a:r>
              <a:rPr lang="ko-KR" altLang="en-US" sz="1300" dirty="0"/>
              <a:t>회사는 고객을 최우선 하는 마인드를 경영 활동의 바탕으로 삼으며</a:t>
            </a:r>
            <a:r>
              <a:rPr lang="en-US" altLang="ko-KR" sz="1300" dirty="0"/>
              <a:t>, </a:t>
            </a:r>
            <a:r>
              <a:rPr lang="ko-KR" altLang="en-US" sz="1300" dirty="0"/>
              <a:t>임직원 각자는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</a:t>
            </a:r>
            <a:r>
              <a:rPr lang="ko-KR" altLang="en-US" sz="1300" dirty="0"/>
              <a:t>초일류 제품 품질을 제공하여 고객 가치를 높일 수 있도록 최선을 다해야 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2) </a:t>
            </a:r>
            <a:r>
              <a:rPr lang="ko-KR" altLang="en-US" sz="1300" dirty="0"/>
              <a:t>회사는 고객 만족을 달성할 수 있도록 최고 수준의 품질 관리를 통해 제품을 개발하고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</a:t>
            </a:r>
            <a:r>
              <a:rPr lang="ko-KR" altLang="en-US" sz="1300" dirty="0"/>
              <a:t>품질과 관련된 법규</a:t>
            </a:r>
            <a:r>
              <a:rPr lang="en-US" altLang="ko-KR" sz="1300" dirty="0"/>
              <a:t>, </a:t>
            </a:r>
            <a:r>
              <a:rPr lang="ko-KR" altLang="en-US" sz="1300" dirty="0"/>
              <a:t>국제기준</a:t>
            </a:r>
            <a:r>
              <a:rPr lang="en-US" altLang="ko-KR" sz="1300" dirty="0"/>
              <a:t>, </a:t>
            </a:r>
            <a:r>
              <a:rPr lang="ko-KR" altLang="en-US" sz="1300" dirty="0"/>
              <a:t>내부규정 등을 엄격히 준수합니다</a:t>
            </a:r>
            <a:r>
              <a:rPr lang="en-US" altLang="ko-KR" sz="1300" dirty="0"/>
              <a:t>. </a:t>
            </a:r>
            <a:r>
              <a:rPr lang="ko-KR" altLang="en-US" sz="1300" dirty="0"/>
              <a:t>임직원도 이에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</a:t>
            </a:r>
            <a:r>
              <a:rPr lang="ko-KR" altLang="en-US" sz="1300" dirty="0"/>
              <a:t>위배되는 행위를 하지 않도록 각별히 주의해야 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3) </a:t>
            </a:r>
            <a:r>
              <a:rPr lang="ko-KR" altLang="en-US" sz="1300" dirty="0"/>
              <a:t>회사는 협력사와 긴밀히 협조하여 무결점 부품 품질 체계를 만들기 위하여 품질 혁신에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          </a:t>
            </a:r>
            <a:r>
              <a:rPr lang="ko-KR" altLang="en-US" sz="1300" dirty="0"/>
              <a:t>매진합니다</a:t>
            </a:r>
          </a:p>
        </p:txBody>
      </p:sp>
    </p:spTree>
    <p:extLst>
      <p:ext uri="{BB962C8B-B14F-4D97-AF65-F5344CB8AC3E}">
        <p14:creationId xmlns:p14="http://schemas.microsoft.com/office/powerpoint/2010/main" val="4213310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559986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</a:t>
            </a:r>
            <a:r>
              <a:rPr lang="en-US" altLang="ko-KR" sz="1000" dirty="0">
                <a:solidFill>
                  <a:schemeClr val="tx1"/>
                </a:solidFill>
              </a:rPr>
              <a:t>8/8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5DCC13-C21A-57A9-5A89-4175FCA67884}"/>
              </a:ext>
            </a:extLst>
          </p:cNvPr>
          <p:cNvSpPr txBox="1"/>
          <p:nvPr/>
        </p:nvSpPr>
        <p:spPr>
          <a:xfrm>
            <a:off x="141287" y="750238"/>
            <a:ext cx="6972300" cy="9062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300" b="1" dirty="0"/>
              <a:t>[</a:t>
            </a:r>
            <a:r>
              <a:rPr lang="ko-KR" altLang="en-US" sz="1300" b="1" dirty="0"/>
              <a:t>행동규범 준수 의무</a:t>
            </a:r>
            <a:r>
              <a:rPr lang="en-US" altLang="ko-KR" sz="1300" b="1" dirty="0"/>
              <a:t>] </a:t>
            </a:r>
          </a:p>
          <a:p>
            <a:pPr>
              <a:lnSpc>
                <a:spcPct val="150000"/>
              </a:lnSpc>
            </a:pPr>
            <a:r>
              <a:rPr lang="ko-KR" altLang="en-US" sz="1300" dirty="0" err="1"/>
              <a:t>이디테크</a:t>
            </a:r>
            <a:r>
              <a:rPr lang="ko-KR" altLang="en-US" sz="1300" dirty="0"/>
              <a:t> 임직원은 회사 업무와 관련하여 임직원에게 적용되는 관련 법규</a:t>
            </a:r>
            <a:r>
              <a:rPr lang="en-US" altLang="ko-KR" sz="1300" dirty="0"/>
              <a:t>, </a:t>
            </a:r>
            <a:r>
              <a:rPr lang="ko-KR" altLang="en-US" sz="1300" dirty="0"/>
              <a:t>회사 내부 규정을 숙지하 고 따라야 합니다</a:t>
            </a:r>
            <a:r>
              <a:rPr lang="en-US" altLang="ko-KR" sz="1300" dirty="0"/>
              <a:t>. </a:t>
            </a:r>
            <a:r>
              <a:rPr lang="ko-KR" altLang="en-US" sz="1300" dirty="0"/>
              <a:t>임직원은 항상 관련 법규의 테두리 안에서 행동해야 하며</a:t>
            </a:r>
            <a:r>
              <a:rPr lang="en-US" altLang="ko-KR" sz="1300" dirty="0"/>
              <a:t>, </a:t>
            </a:r>
            <a:r>
              <a:rPr lang="ko-KR" altLang="en-US" sz="1300" dirty="0"/>
              <a:t>법규와 규정에 나오는 </a:t>
            </a:r>
            <a:r>
              <a:rPr lang="ko-KR" altLang="en-US" sz="1300" dirty="0" err="1"/>
              <a:t>문구뿐</a:t>
            </a:r>
            <a:r>
              <a:rPr lang="ko-KR" altLang="en-US" sz="1300" dirty="0"/>
              <a:t> 아니라 문구에 </a:t>
            </a:r>
            <a:r>
              <a:rPr lang="ko-KR" altLang="en-US" sz="1300" dirty="0" err="1"/>
              <a:t>함의된</a:t>
            </a:r>
            <a:r>
              <a:rPr lang="ko-KR" altLang="en-US" sz="1300" dirty="0"/>
              <a:t> 뜻도 준수해야 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업무에 적용되는 모든 법규를 빠짐없이 파악하는 것이 현실적으로 불가능하다면</a:t>
            </a:r>
            <a:r>
              <a:rPr lang="en-US" altLang="ko-KR" sz="1300" dirty="0"/>
              <a:t>, </a:t>
            </a:r>
            <a:r>
              <a:rPr lang="ko-KR" altLang="en-US" sz="1300" dirty="0"/>
              <a:t>기본이 되는 주요 법 규만이라도 숙지하여야 합니다</a:t>
            </a:r>
            <a:r>
              <a:rPr lang="en-US" altLang="ko-KR" sz="1300" dirty="0"/>
              <a:t>. </a:t>
            </a:r>
            <a:r>
              <a:rPr lang="ko-KR" altLang="en-US" sz="1300" dirty="0"/>
              <a:t>법규의 적용과 해석은 사실관계에 따라 복잡할 수 있으므로 의문이 생 길 경우 총무팀에 주저 없이 조언을 구하시기 바랍니다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b="1" dirty="0"/>
              <a:t>[</a:t>
            </a:r>
            <a:r>
              <a:rPr lang="ko-KR" altLang="en-US" sz="1300" b="1" dirty="0"/>
              <a:t>적용 범위</a:t>
            </a:r>
            <a:r>
              <a:rPr lang="en-US" altLang="ko-KR" sz="1300" b="1" dirty="0"/>
              <a:t>]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ko-KR" altLang="en-US" sz="1300" dirty="0"/>
              <a:t>본 행동규범은 </a:t>
            </a:r>
            <a:r>
              <a:rPr lang="ko-KR" altLang="en-US" sz="1300" dirty="0" err="1"/>
              <a:t>이디테크</a:t>
            </a:r>
            <a:r>
              <a:rPr lang="ko-KR" altLang="en-US" sz="1300" dirty="0"/>
              <a:t> 임직원에게 적용됩니다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300" dirty="0"/>
              <a:t> </a:t>
            </a:r>
            <a:r>
              <a:rPr lang="ko-KR" altLang="en-US" sz="1300" dirty="0" err="1"/>
              <a:t>이디테크를</a:t>
            </a:r>
            <a:r>
              <a:rPr lang="ko-KR" altLang="en-US" sz="1300" dirty="0"/>
              <a:t> 위해서 일하는 사업 파트너 또한 </a:t>
            </a:r>
            <a:r>
              <a:rPr lang="ko-KR" altLang="en-US" sz="1300" dirty="0" err="1"/>
              <a:t>이디테크와</a:t>
            </a:r>
            <a:r>
              <a:rPr lang="ko-KR" altLang="en-US" sz="1300" dirty="0"/>
              <a:t> 관련된 업무를 수행할 때에는 본 행동규범을 준수해야 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b="1" dirty="0"/>
          </a:p>
          <a:p>
            <a:pPr>
              <a:lnSpc>
                <a:spcPct val="150000"/>
              </a:lnSpc>
            </a:pPr>
            <a:r>
              <a:rPr lang="en-US" altLang="ko-KR" sz="1300" b="1" dirty="0"/>
              <a:t> [</a:t>
            </a:r>
            <a:r>
              <a:rPr lang="ko-KR" altLang="en-US" sz="1300" b="1" dirty="0"/>
              <a:t>위반 신고</a:t>
            </a:r>
            <a:r>
              <a:rPr lang="en-US" altLang="ko-KR" sz="1300" b="1" dirty="0"/>
              <a:t>] </a:t>
            </a:r>
          </a:p>
          <a:p>
            <a:pPr>
              <a:lnSpc>
                <a:spcPct val="150000"/>
              </a:lnSpc>
            </a:pPr>
            <a:r>
              <a:rPr lang="ko-KR" altLang="en-US" sz="1300" dirty="0"/>
              <a:t>임직원은 행동규범 위반 행위 또는 위반 가능성이 있는 행위를 인지했을 때 즉시 해당 내용을 </a:t>
            </a:r>
            <a:r>
              <a:rPr lang="ko-KR" altLang="en-US" sz="1300" dirty="0" err="1"/>
              <a:t>이디테크</a:t>
            </a:r>
            <a:r>
              <a:rPr lang="ko-KR" altLang="en-US" sz="1300" dirty="0"/>
              <a:t> 홈페이지 사이버신문고 </a:t>
            </a:r>
            <a:r>
              <a:rPr lang="en-US" altLang="ko-KR" sz="1300" dirty="0"/>
              <a:t>(https//www.ed-tech.co.kr) , </a:t>
            </a:r>
            <a:r>
              <a:rPr lang="ko-KR" altLang="en-US" sz="1300" dirty="0"/>
              <a:t>공장내 비치된 건의함 등을 통해 신고해야 합니다</a:t>
            </a:r>
            <a:r>
              <a:rPr lang="en-US" altLang="ko-KR" sz="1300" dirty="0"/>
              <a:t>. </a:t>
            </a:r>
            <a:r>
              <a:rPr lang="ko-KR" altLang="en-US" sz="1300" dirty="0"/>
              <a:t>행동규범 위반이나 위반 의심 사례를 발견한 경우 그냥 지나치지 않고 꼭 신고바랍니다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ko-KR" altLang="en-US" sz="1300" dirty="0">
                <a:latin typeface="Calibri (본문)"/>
              </a:rPr>
              <a:t>회사는 임직원의 고충 처리를 위해 </a:t>
            </a:r>
            <a:r>
              <a:rPr lang="ko-KR" altLang="en-US" sz="1300" dirty="0" err="1">
                <a:latin typeface="Calibri (본문)"/>
              </a:rPr>
              <a:t>이디테크</a:t>
            </a:r>
            <a:r>
              <a:rPr lang="ko-KR" altLang="en-US" sz="1300" dirty="0">
                <a:latin typeface="Calibri (본문)"/>
              </a:rPr>
              <a:t> 홈페이지 문의하기  </a:t>
            </a:r>
            <a:r>
              <a:rPr lang="en-US" altLang="ko-KR" sz="1300" dirty="0">
                <a:latin typeface="Calibri (본문)"/>
              </a:rPr>
              <a:t>(https//www.ed-tech.co.kr), </a:t>
            </a:r>
            <a:r>
              <a:rPr lang="ko-KR" altLang="en-US" sz="1300" dirty="0" err="1">
                <a:latin typeface="Calibri (본문)"/>
              </a:rPr>
              <a:t>고충처리함을</a:t>
            </a:r>
            <a:r>
              <a:rPr lang="ko-KR" altLang="en-US" sz="1300" dirty="0">
                <a:latin typeface="Calibri (본문)"/>
              </a:rPr>
              <a:t> 통해 언제든지 고충 전달을 할 수 있습니다</a:t>
            </a:r>
            <a:r>
              <a:rPr lang="en-US" altLang="ko-KR" sz="1300" dirty="0">
                <a:latin typeface="Calibri (본문)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ko-KR" altLang="en-US" sz="1300" dirty="0" err="1">
                <a:latin typeface="Calibri (본문)"/>
              </a:rPr>
              <a:t>이디테크는</a:t>
            </a:r>
            <a:r>
              <a:rPr lang="ko-KR" altLang="en-US" sz="1300" dirty="0">
                <a:latin typeface="Calibri (본문)"/>
              </a:rPr>
              <a:t> 임직원이 불이익조치에 대한 두려움 없이 </a:t>
            </a:r>
            <a:r>
              <a:rPr lang="ko-KR" altLang="en-US" sz="1300" dirty="0"/>
              <a:t>문제를 제기할 수 있도록 신고한 제보자의 신원을 보호하고 제보자에게 불이익을 주는 차별</a:t>
            </a:r>
            <a:r>
              <a:rPr lang="en-US" altLang="ko-KR" sz="1300" dirty="0"/>
              <a:t>, </a:t>
            </a:r>
            <a:r>
              <a:rPr lang="ko-KR" altLang="en-US" sz="1300" dirty="0"/>
              <a:t>괴롭힘</a:t>
            </a:r>
            <a:r>
              <a:rPr lang="en-US" altLang="ko-KR" sz="1300" dirty="0"/>
              <a:t>, </a:t>
            </a:r>
            <a:r>
              <a:rPr lang="ko-KR" altLang="en-US" sz="1300" dirty="0"/>
              <a:t>위협 등의 행위를 허용하지 않습니다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b="1" dirty="0"/>
              <a:t> [</a:t>
            </a:r>
            <a:r>
              <a:rPr lang="ko-KR" altLang="en-US" sz="1300" b="1" dirty="0"/>
              <a:t>위반 시 징계 및 관리자의 책임</a:t>
            </a:r>
            <a:r>
              <a:rPr lang="en-US" altLang="ko-KR" sz="1300" b="1" dirty="0"/>
              <a:t>] </a:t>
            </a:r>
          </a:p>
          <a:p>
            <a:pPr>
              <a:lnSpc>
                <a:spcPct val="150000"/>
              </a:lnSpc>
            </a:pPr>
            <a:r>
              <a:rPr lang="ko-KR" altLang="en-US" sz="1300" dirty="0"/>
              <a:t>본 행동규범을 위반하는 임직원은 사안의 특성을 고려하여 취업규칙 등이 정하는 바에 따라 징계를 받을 수 있습니다</a:t>
            </a:r>
            <a:r>
              <a:rPr lang="en-US" altLang="ko-KR" sz="1300" dirty="0"/>
              <a:t>. </a:t>
            </a:r>
            <a:r>
              <a:rPr lang="ko-KR" altLang="en-US" sz="1300" dirty="0"/>
              <a:t>임원과 팀장은 특정 상황이나 행동이 행동규범</a:t>
            </a:r>
            <a:r>
              <a:rPr lang="en-US" altLang="ko-KR" sz="1300" dirty="0"/>
              <a:t>, </a:t>
            </a:r>
            <a:r>
              <a:rPr lang="ko-KR" altLang="en-US" sz="1300" dirty="0"/>
              <a:t>사내 정책</a:t>
            </a:r>
            <a:r>
              <a:rPr lang="en-US" altLang="ko-KR" sz="1300" dirty="0"/>
              <a:t>, </a:t>
            </a:r>
            <a:r>
              <a:rPr lang="ko-KR" altLang="en-US" sz="1300" dirty="0"/>
              <a:t>업무 프로세스를 위반하는 것은 아닌지 경각심을 가져야 하며</a:t>
            </a:r>
            <a:r>
              <a:rPr lang="en-US" altLang="ko-KR" sz="1300" dirty="0"/>
              <a:t>, </a:t>
            </a:r>
            <a:r>
              <a:rPr lang="ko-KR" altLang="en-US" sz="1300" dirty="0"/>
              <a:t>위반이나 위반이 의심되는 사례가 발생할 경우 즉각 해당 이슈를 해결하거나 적임자에게 보고할 책임을 가지고 있습니다</a:t>
            </a:r>
          </a:p>
        </p:txBody>
      </p:sp>
    </p:spTree>
    <p:extLst>
      <p:ext uri="{BB962C8B-B14F-4D97-AF65-F5344CB8AC3E}">
        <p14:creationId xmlns:p14="http://schemas.microsoft.com/office/powerpoint/2010/main" val="3608036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247</TotalTime>
  <Words>1794</Words>
  <Application>Microsoft Office PowerPoint</Application>
  <PresentationFormat>사용자 지정</PresentationFormat>
  <Paragraphs>170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3" baseType="lpstr">
      <vt:lpstr>Calibri (본문)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Enc</dc:creator>
  <cp:lastModifiedBy>Enc</cp:lastModifiedBy>
  <cp:revision>4</cp:revision>
  <cp:lastPrinted>2025-09-02T04:36:27Z</cp:lastPrinted>
  <dcterms:created xsi:type="dcterms:W3CDTF">2025-08-29T04:12:04Z</dcterms:created>
  <dcterms:modified xsi:type="dcterms:W3CDTF">2025-09-02T04:37:28Z</dcterms:modified>
</cp:coreProperties>
</file>