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3" r:id="rId6"/>
  </p:sldIdLst>
  <p:sldSz cx="7254875" cy="10383838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116" y="1699393"/>
            <a:ext cx="6166644" cy="3615114"/>
          </a:xfrm>
        </p:spPr>
        <p:txBody>
          <a:bodyPr anchor="b"/>
          <a:lstStyle>
            <a:lvl1pPr algn="ctr"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6860" y="5453919"/>
            <a:ext cx="5441156" cy="2507023"/>
          </a:xfrm>
        </p:spPr>
        <p:txBody>
          <a:bodyPr/>
          <a:lstStyle>
            <a:lvl1pPr marL="0" indent="0" algn="ctr">
              <a:buNone/>
              <a:defRPr sz="1904"/>
            </a:lvl1pPr>
            <a:lvl2pPr marL="362742" indent="0" algn="ctr">
              <a:buNone/>
              <a:defRPr sz="1587"/>
            </a:lvl2pPr>
            <a:lvl3pPr marL="725485" indent="0" algn="ctr">
              <a:buNone/>
              <a:defRPr sz="1428"/>
            </a:lvl3pPr>
            <a:lvl4pPr marL="1088227" indent="0" algn="ctr">
              <a:buNone/>
              <a:defRPr sz="1269"/>
            </a:lvl4pPr>
            <a:lvl5pPr marL="1450970" indent="0" algn="ctr">
              <a:buNone/>
              <a:defRPr sz="1269"/>
            </a:lvl5pPr>
            <a:lvl6pPr marL="1813712" indent="0" algn="ctr">
              <a:buNone/>
              <a:defRPr sz="1269"/>
            </a:lvl6pPr>
            <a:lvl7pPr marL="2176455" indent="0" algn="ctr">
              <a:buNone/>
              <a:defRPr sz="1269"/>
            </a:lvl7pPr>
            <a:lvl8pPr marL="2539197" indent="0" algn="ctr">
              <a:buNone/>
              <a:defRPr sz="1269"/>
            </a:lvl8pPr>
            <a:lvl9pPr marL="2901940" indent="0" algn="ctr">
              <a:buNone/>
              <a:defRPr sz="1269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4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95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91771" y="552843"/>
            <a:ext cx="1564332" cy="8799823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773" y="552843"/>
            <a:ext cx="4602311" cy="8799823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3727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987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994" y="2588752"/>
            <a:ext cx="6257330" cy="4319387"/>
          </a:xfrm>
        </p:spPr>
        <p:txBody>
          <a:bodyPr anchor="b"/>
          <a:lstStyle>
            <a:lvl1pPr>
              <a:defRPr sz="47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94" y="6949002"/>
            <a:ext cx="6257330" cy="2271464"/>
          </a:xfrm>
        </p:spPr>
        <p:txBody>
          <a:bodyPr/>
          <a:lstStyle>
            <a:lvl1pPr marL="0" indent="0">
              <a:buNone/>
              <a:defRPr sz="1904">
                <a:solidFill>
                  <a:schemeClr val="tx1"/>
                </a:solidFill>
              </a:defRPr>
            </a:lvl1pPr>
            <a:lvl2pPr marL="362742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2pPr>
            <a:lvl3pPr marL="725485" indent="0">
              <a:buNone/>
              <a:defRPr sz="1428">
                <a:solidFill>
                  <a:schemeClr val="tx1">
                    <a:tint val="75000"/>
                  </a:schemeClr>
                </a:solidFill>
              </a:defRPr>
            </a:lvl3pPr>
            <a:lvl4pPr marL="108822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4pPr>
            <a:lvl5pPr marL="145097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5pPr>
            <a:lvl6pPr marL="1813712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6pPr>
            <a:lvl7pPr marL="2176455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7pPr>
            <a:lvl8pPr marL="2539197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8pPr>
            <a:lvl9pPr marL="2901940" indent="0">
              <a:buNone/>
              <a:defRPr sz="12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98935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773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72780" y="2764216"/>
            <a:ext cx="3083322" cy="658845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4507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7" y="552846"/>
            <a:ext cx="6257330" cy="20070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718" y="2545483"/>
            <a:ext cx="3069152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718" y="3792985"/>
            <a:ext cx="3069152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72781" y="2545483"/>
            <a:ext cx="3084267" cy="1247502"/>
          </a:xfrm>
        </p:spPr>
        <p:txBody>
          <a:bodyPr anchor="b"/>
          <a:lstStyle>
            <a:lvl1pPr marL="0" indent="0">
              <a:buNone/>
              <a:defRPr sz="1904" b="1"/>
            </a:lvl1pPr>
            <a:lvl2pPr marL="362742" indent="0">
              <a:buNone/>
              <a:defRPr sz="1587" b="1"/>
            </a:lvl2pPr>
            <a:lvl3pPr marL="725485" indent="0">
              <a:buNone/>
              <a:defRPr sz="1428" b="1"/>
            </a:lvl3pPr>
            <a:lvl4pPr marL="1088227" indent="0">
              <a:buNone/>
              <a:defRPr sz="1269" b="1"/>
            </a:lvl4pPr>
            <a:lvl5pPr marL="1450970" indent="0">
              <a:buNone/>
              <a:defRPr sz="1269" b="1"/>
            </a:lvl5pPr>
            <a:lvl6pPr marL="1813712" indent="0">
              <a:buNone/>
              <a:defRPr sz="1269" b="1"/>
            </a:lvl6pPr>
            <a:lvl7pPr marL="2176455" indent="0">
              <a:buNone/>
              <a:defRPr sz="1269" b="1"/>
            </a:lvl7pPr>
            <a:lvl8pPr marL="2539197" indent="0">
              <a:buNone/>
              <a:defRPr sz="1269" b="1"/>
            </a:lvl8pPr>
            <a:lvl9pPr marL="2901940" indent="0">
              <a:buNone/>
              <a:defRPr sz="1269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72781" y="3792985"/>
            <a:ext cx="3084267" cy="55789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44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4514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666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84267" y="1495083"/>
            <a:ext cx="3672780" cy="7379255"/>
          </a:xfrm>
        </p:spPr>
        <p:txBody>
          <a:bodyPr/>
          <a:lstStyle>
            <a:lvl1pPr>
              <a:defRPr sz="2539"/>
            </a:lvl1pPr>
            <a:lvl2pPr>
              <a:defRPr sz="2222"/>
            </a:lvl2pPr>
            <a:lvl3pPr>
              <a:defRPr sz="1904"/>
            </a:lvl3pPr>
            <a:lvl4pPr>
              <a:defRPr sz="1587"/>
            </a:lvl4pPr>
            <a:lvl5pPr>
              <a:defRPr sz="1587"/>
            </a:lvl5pPr>
            <a:lvl6pPr>
              <a:defRPr sz="1587"/>
            </a:lvl6pPr>
            <a:lvl7pPr>
              <a:defRPr sz="1587"/>
            </a:lvl7pPr>
            <a:lvl8pPr>
              <a:defRPr sz="1587"/>
            </a:lvl8pPr>
            <a:lvl9pPr>
              <a:defRPr sz="158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166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718" y="692256"/>
            <a:ext cx="2339886" cy="2422896"/>
          </a:xfrm>
        </p:spPr>
        <p:txBody>
          <a:bodyPr anchor="b"/>
          <a:lstStyle>
            <a:lvl1pPr>
              <a:defRPr sz="253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84267" y="1495083"/>
            <a:ext cx="3672780" cy="7379255"/>
          </a:xfrm>
        </p:spPr>
        <p:txBody>
          <a:bodyPr anchor="t"/>
          <a:lstStyle>
            <a:lvl1pPr marL="0" indent="0">
              <a:buNone/>
              <a:defRPr sz="2539"/>
            </a:lvl1pPr>
            <a:lvl2pPr marL="362742" indent="0">
              <a:buNone/>
              <a:defRPr sz="2222"/>
            </a:lvl2pPr>
            <a:lvl3pPr marL="725485" indent="0">
              <a:buNone/>
              <a:defRPr sz="1904"/>
            </a:lvl3pPr>
            <a:lvl4pPr marL="1088227" indent="0">
              <a:buNone/>
              <a:defRPr sz="1587"/>
            </a:lvl4pPr>
            <a:lvl5pPr marL="1450970" indent="0">
              <a:buNone/>
              <a:defRPr sz="1587"/>
            </a:lvl5pPr>
            <a:lvl6pPr marL="1813712" indent="0">
              <a:buNone/>
              <a:defRPr sz="1587"/>
            </a:lvl6pPr>
            <a:lvl7pPr marL="2176455" indent="0">
              <a:buNone/>
              <a:defRPr sz="1587"/>
            </a:lvl7pPr>
            <a:lvl8pPr marL="2539197" indent="0">
              <a:buNone/>
              <a:defRPr sz="1587"/>
            </a:lvl8pPr>
            <a:lvl9pPr marL="2901940" indent="0">
              <a:buNone/>
              <a:defRPr sz="158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718" y="3115152"/>
            <a:ext cx="2339886" cy="5771203"/>
          </a:xfrm>
        </p:spPr>
        <p:txBody>
          <a:bodyPr/>
          <a:lstStyle>
            <a:lvl1pPr marL="0" indent="0">
              <a:buNone/>
              <a:defRPr sz="1269"/>
            </a:lvl1pPr>
            <a:lvl2pPr marL="362742" indent="0">
              <a:buNone/>
              <a:defRPr sz="1111"/>
            </a:lvl2pPr>
            <a:lvl3pPr marL="725485" indent="0">
              <a:buNone/>
              <a:defRPr sz="952"/>
            </a:lvl3pPr>
            <a:lvl4pPr marL="1088227" indent="0">
              <a:buNone/>
              <a:defRPr sz="793"/>
            </a:lvl4pPr>
            <a:lvl5pPr marL="1450970" indent="0">
              <a:buNone/>
              <a:defRPr sz="793"/>
            </a:lvl5pPr>
            <a:lvl6pPr marL="1813712" indent="0">
              <a:buNone/>
              <a:defRPr sz="793"/>
            </a:lvl6pPr>
            <a:lvl7pPr marL="2176455" indent="0">
              <a:buNone/>
              <a:defRPr sz="793"/>
            </a:lvl7pPr>
            <a:lvl8pPr marL="2539197" indent="0">
              <a:buNone/>
              <a:defRPr sz="793"/>
            </a:lvl8pPr>
            <a:lvl9pPr marL="2901940" indent="0">
              <a:buNone/>
              <a:defRPr sz="7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8365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773" y="552846"/>
            <a:ext cx="6257330" cy="2007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773" y="2764216"/>
            <a:ext cx="6257330" cy="6588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8773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4DB8A-431D-4043-9DF3-55BFDEB65620}" type="datetimeFigureOut">
              <a:rPr lang="ko-KR" altLang="en-US" smtClean="0"/>
              <a:t>2025-09-02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03178" y="9624282"/>
            <a:ext cx="2448520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3755" y="9624282"/>
            <a:ext cx="1632347" cy="5528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8A5B4-D358-44FB-A123-B14C8BD59C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25206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25485" rtl="0" eaLnBrk="1" latinLnBrk="1" hangingPunct="1">
        <a:lnSpc>
          <a:spcPct val="90000"/>
        </a:lnSpc>
        <a:spcBef>
          <a:spcPct val="0"/>
        </a:spcBef>
        <a:buNone/>
        <a:defRPr sz="34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1371" indent="-181371" algn="l" defTabSz="725485" rtl="0" eaLnBrk="1" latinLnBrk="1" hangingPunct="1">
        <a:lnSpc>
          <a:spcPct val="90000"/>
        </a:lnSpc>
        <a:spcBef>
          <a:spcPts val="793"/>
        </a:spcBef>
        <a:buFont typeface="Arial" panose="020B0604020202020204" pitchFamily="34" charset="0"/>
        <a:buChar char="•"/>
        <a:defRPr sz="2222" kern="1200">
          <a:solidFill>
            <a:schemeClr val="tx1"/>
          </a:solidFill>
          <a:latin typeface="+mn-lt"/>
          <a:ea typeface="+mn-ea"/>
          <a:cs typeface="+mn-cs"/>
        </a:defRPr>
      </a:lvl1pPr>
      <a:lvl2pPr marL="54411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904" kern="1200">
          <a:solidFill>
            <a:schemeClr val="tx1"/>
          </a:solidFill>
          <a:latin typeface="+mn-lt"/>
          <a:ea typeface="+mn-ea"/>
          <a:cs typeface="+mn-cs"/>
        </a:defRPr>
      </a:lvl2pPr>
      <a:lvl3pPr marL="90685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6959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63234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995084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357826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720569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3083311" indent="-181371" algn="l" defTabSz="725485" rtl="0" eaLnBrk="1" latinLnBrk="1" hangingPunct="1">
        <a:lnSpc>
          <a:spcPct val="90000"/>
        </a:lnSpc>
        <a:spcBef>
          <a:spcPts val="397"/>
        </a:spcBef>
        <a:buFont typeface="Arial" panose="020B0604020202020204" pitchFamily="34" charset="0"/>
        <a:buChar char="•"/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1pPr>
      <a:lvl2pPr marL="36274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2pPr>
      <a:lvl3pPr marL="72548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3pPr>
      <a:lvl4pPr marL="108822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4pPr>
      <a:lvl5pPr marL="145097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5pPr>
      <a:lvl6pPr marL="1813712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6pPr>
      <a:lvl7pPr marL="2176455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7pPr>
      <a:lvl8pPr marL="2539197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8pPr>
      <a:lvl9pPr marL="2901940" algn="l" defTabSz="725485" rtl="0" eaLnBrk="1" latinLnBrk="1" hangingPunct="1">
        <a:defRPr sz="1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ed-0089@daum.ne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51DB6975-3D29-3F21-480D-1996593C59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944801"/>
              </p:ext>
            </p:extLst>
          </p:nvPr>
        </p:nvGraphicFramePr>
        <p:xfrm>
          <a:off x="219652" y="722658"/>
          <a:ext cx="2972330" cy="12780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2605">
                  <a:extLst>
                    <a:ext uri="{9D8B030D-6E8A-4147-A177-3AD203B41FA5}">
                      <a16:colId xmlns:a16="http://schemas.microsoft.com/office/drawing/2014/main" val="14027936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63193658"/>
                    </a:ext>
                  </a:extLst>
                </a:gridCol>
              </a:tblGrid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문서관리번호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EDTECH-</a:t>
                      </a:r>
                      <a:r>
                        <a:rPr lang="ko-KR" altLang="en-US" dirty="0"/>
                        <a:t>인사</a:t>
                      </a:r>
                      <a:r>
                        <a:rPr lang="en-US" altLang="ko-KR" dirty="0"/>
                        <a:t>-A04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6286188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최초작성일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2024.03.01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5027647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최종수정일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2024.04.01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961552"/>
                  </a:ext>
                </a:extLst>
              </a:tr>
              <a:tr h="31950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관리담당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인사총무팀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074305"/>
                  </a:ext>
                </a:extLst>
              </a:tr>
            </a:tbl>
          </a:graphicData>
        </a:graphic>
      </p:graphicFrame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853" y="487627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사각형: 둥근 대각선 방향 모서리 7">
            <a:extLst>
              <a:ext uri="{FF2B5EF4-FFF2-40B4-BE49-F238E27FC236}">
                <a16:creationId xmlns:a16="http://schemas.microsoft.com/office/drawing/2014/main" id="{908C4D47-595D-4F64-1B5F-E37B63C455EF}"/>
              </a:ext>
            </a:extLst>
          </p:cNvPr>
          <p:cNvSpPr/>
          <p:nvPr/>
        </p:nvSpPr>
        <p:spPr>
          <a:xfrm>
            <a:off x="2001448" y="7500865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>
                <a:solidFill>
                  <a:schemeClr val="tx1"/>
                </a:solidFill>
              </a:rPr>
              <a:t>2024.03</a:t>
            </a:r>
            <a:endParaRPr lang="ko-KR" altLang="en-US" sz="2000" dirty="0">
              <a:solidFill>
                <a:schemeClr val="tx1"/>
              </a:solidFill>
            </a:endParaRPr>
          </a:p>
        </p:txBody>
      </p:sp>
      <p:sp>
        <p:nvSpPr>
          <p:cNvPr id="9" name="사각형: 둥근 대각선 방향 모서리 8">
            <a:extLst>
              <a:ext uri="{FF2B5EF4-FFF2-40B4-BE49-F238E27FC236}">
                <a16:creationId xmlns:a16="http://schemas.microsoft.com/office/drawing/2014/main" id="{AB54DED9-2B31-A27E-F079-9FF6B6FD62AF}"/>
              </a:ext>
            </a:extLst>
          </p:cNvPr>
          <p:cNvSpPr/>
          <p:nvPr/>
        </p:nvSpPr>
        <p:spPr>
          <a:xfrm>
            <a:off x="1760145" y="2378148"/>
            <a:ext cx="3826146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>
                <a:solidFill>
                  <a:schemeClr val="tx1"/>
                </a:solidFill>
              </a:rPr>
              <a:t>㈜</a:t>
            </a:r>
            <a:r>
              <a:rPr lang="ko-KR" altLang="en-US" sz="2000" dirty="0" err="1">
                <a:solidFill>
                  <a:schemeClr val="tx1"/>
                </a:solidFill>
              </a:rPr>
              <a:t>이디테크</a:t>
            </a:r>
            <a:r>
              <a:rPr lang="ko-KR" altLang="en-US" sz="2000" dirty="0">
                <a:solidFill>
                  <a:schemeClr val="tx1"/>
                </a:solidFill>
              </a:rPr>
              <a:t> 개인정보 처리방침</a:t>
            </a:r>
          </a:p>
        </p:txBody>
      </p:sp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2001448" y="9519463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1/5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79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6" y="9454654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2/5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3FCF04-60B0-B492-A67C-81BDE60D3962}"/>
              </a:ext>
            </a:extLst>
          </p:cNvPr>
          <p:cNvSpPr txBox="1"/>
          <p:nvPr/>
        </p:nvSpPr>
        <p:spPr>
          <a:xfrm>
            <a:off x="126785" y="609687"/>
            <a:ext cx="7001301" cy="8208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b="1" dirty="0"/>
              <a:t>개인정보처리방침</a:t>
            </a:r>
            <a:endParaRPr lang="en-US" altLang="ko-KR" sz="1500" b="1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 </a:t>
            </a:r>
            <a:r>
              <a:rPr lang="ko-KR" altLang="en-US" sz="1300" dirty="0" err="1"/>
              <a:t>이디테크</a:t>
            </a:r>
            <a:r>
              <a:rPr lang="en-US" altLang="ko-KR" sz="1300" dirty="0"/>
              <a:t>(</a:t>
            </a:r>
            <a:r>
              <a:rPr lang="ko-KR" altLang="en-US" sz="1300" dirty="0"/>
              <a:t>이하 ‘</a:t>
            </a:r>
            <a:r>
              <a:rPr lang="ko-KR" altLang="en-US" sz="1300" dirty="0" err="1"/>
              <a:t>회사’라고</a:t>
            </a:r>
            <a:r>
              <a:rPr lang="ko-KR" altLang="en-US" sz="1300" dirty="0"/>
              <a:t> 합니다</a:t>
            </a:r>
            <a:r>
              <a:rPr lang="en-US" altLang="ko-KR" sz="1300" dirty="0"/>
              <a:t>)</a:t>
            </a:r>
            <a:r>
              <a:rPr lang="ko-KR" altLang="en-US" sz="1300" dirty="0"/>
              <a:t>은 </a:t>
            </a:r>
            <a:r>
              <a:rPr lang="en-US" altLang="ko-KR" sz="1300" dirty="0"/>
              <a:t>｢</a:t>
            </a:r>
            <a:r>
              <a:rPr lang="ko-KR" altLang="en-US" sz="1300" dirty="0"/>
              <a:t>개인정보 보호법</a:t>
            </a:r>
            <a:r>
              <a:rPr lang="en-US" altLang="ko-KR" sz="1300" dirty="0"/>
              <a:t>｣ </a:t>
            </a:r>
            <a:r>
              <a:rPr lang="ko-KR" altLang="en-US" sz="1300" dirty="0"/>
              <a:t>제</a:t>
            </a:r>
            <a:r>
              <a:rPr lang="en-US" altLang="ko-KR" sz="1300" dirty="0"/>
              <a:t>30</a:t>
            </a:r>
            <a:r>
              <a:rPr lang="ko-KR" altLang="en-US" sz="1300" dirty="0"/>
              <a:t>조에 따라 고객님의 개인정보를 보호하고 이와 관련한 고충을 신속하고 원활하게 처리할 수 있도록 하기 위하여 다음과 같이 개인정보 처리방침을 수립</a:t>
            </a:r>
            <a:r>
              <a:rPr lang="en-US" altLang="ko-KR" sz="1300" dirty="0"/>
              <a:t>·</a:t>
            </a:r>
            <a:r>
              <a:rPr lang="ko-KR" altLang="en-US" sz="1300" dirty="0"/>
              <a:t>공개합니다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개인정보의 처리 목적</a:t>
            </a:r>
            <a:r>
              <a:rPr lang="en-US" altLang="ko-KR" sz="1300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회사는 회사관련 문의</a:t>
            </a:r>
            <a:r>
              <a:rPr lang="en-US" altLang="ko-KR" sz="1300" dirty="0"/>
              <a:t>, </a:t>
            </a:r>
            <a:r>
              <a:rPr lang="ko-KR" altLang="en-US" sz="1300" dirty="0"/>
              <a:t>윤리경영제보</a:t>
            </a:r>
            <a:r>
              <a:rPr lang="en-US" altLang="ko-KR" sz="1300" dirty="0"/>
              <a:t>(</a:t>
            </a:r>
            <a:r>
              <a:rPr lang="ko-KR" altLang="en-US" sz="1300" dirty="0"/>
              <a:t>부정부패</a:t>
            </a:r>
            <a:r>
              <a:rPr lang="en-US" altLang="ko-KR" sz="1300" dirty="0"/>
              <a:t>, </a:t>
            </a:r>
            <a:r>
              <a:rPr lang="ko-KR" altLang="en-US" sz="1300" dirty="0"/>
              <a:t>괴롭힘 등</a:t>
            </a:r>
            <a:r>
              <a:rPr lang="en-US" altLang="ko-KR" sz="1300" dirty="0"/>
              <a:t>), </a:t>
            </a:r>
            <a:r>
              <a:rPr lang="ko-KR" altLang="en-US" sz="1300" dirty="0"/>
              <a:t>채용문의</a:t>
            </a:r>
            <a:r>
              <a:rPr lang="en-US" altLang="ko-KR" sz="1300" dirty="0"/>
              <a:t>, </a:t>
            </a:r>
            <a:r>
              <a:rPr lang="ko-KR" altLang="en-US" sz="1300" dirty="0"/>
              <a:t>고충처리 등의 처리 목적을 위하여 다음의 개인정보를 수집하고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처리하고 있는 개인정보는 다음의 목적 이외의 용도로는 이용되지 않으며</a:t>
            </a:r>
            <a:r>
              <a:rPr lang="en-US" altLang="ko-KR" sz="1300" dirty="0"/>
              <a:t>, </a:t>
            </a:r>
            <a:r>
              <a:rPr lang="ko-KR" altLang="en-US" sz="1300" dirty="0"/>
              <a:t>이용 목적이 변경되는 경우에는 개인정보 보호법 제</a:t>
            </a:r>
            <a:r>
              <a:rPr lang="en-US" altLang="ko-KR" sz="1300" dirty="0"/>
              <a:t>18</a:t>
            </a:r>
            <a:r>
              <a:rPr lang="ko-KR" altLang="en-US" sz="1300" dirty="0"/>
              <a:t>조에 따라 별도의 동의를 받는 등 필요한 조치를 이행할 예정입니다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2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 수집항목 및 보유기간</a:t>
            </a:r>
            <a:r>
              <a:rPr lang="en-US" altLang="ko-KR" sz="1300" dirty="0"/>
              <a:t>]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회사는 법령에 따른 개인정보 보유</a:t>
            </a:r>
            <a:r>
              <a:rPr lang="en-US" altLang="ko-KR" sz="1300" dirty="0"/>
              <a:t>·</a:t>
            </a:r>
            <a:r>
              <a:rPr lang="ko-KR" altLang="en-US" sz="1300" dirty="0"/>
              <a:t>이용 기간 또는 정보주체로부터 개인정보를 수집 시에 동의 받은 개인정보 보유</a:t>
            </a:r>
            <a:r>
              <a:rPr lang="en-US" altLang="ko-KR" sz="1300" dirty="0"/>
              <a:t>·</a:t>
            </a:r>
            <a:r>
              <a:rPr lang="ko-KR" altLang="en-US" sz="1300" dirty="0"/>
              <a:t>이용 기간 내에서 개인정보를 처리</a:t>
            </a:r>
            <a:r>
              <a:rPr lang="en-US" altLang="ko-KR" sz="1300" dirty="0"/>
              <a:t>·</a:t>
            </a:r>
            <a:r>
              <a:rPr lang="ko-KR" altLang="en-US" sz="1300" dirty="0"/>
              <a:t>보유합니다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② </a:t>
            </a:r>
            <a:r>
              <a:rPr lang="ko-KR" altLang="en-US" sz="1300" dirty="0"/>
              <a:t>일정기간 동안 보존해야 하는 정보에 대해 아래와 같은 사유로 인하여 보존하고 있습니다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3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개인정보의 제</a:t>
            </a:r>
            <a:r>
              <a:rPr lang="en-US" altLang="ko-KR" sz="1300" dirty="0"/>
              <a:t>3</a:t>
            </a:r>
            <a:r>
              <a:rPr lang="ko-KR" altLang="en-US" sz="1300" dirty="0"/>
              <a:t>자 제공</a:t>
            </a:r>
            <a:r>
              <a:rPr lang="en-US" altLang="ko-KR" sz="1300" dirty="0"/>
              <a:t>] 5</a:t>
            </a:r>
            <a:r>
              <a:rPr lang="ko-KR" altLang="en-US" sz="1300" dirty="0"/>
              <a:t>년 </a:t>
            </a:r>
            <a:r>
              <a:rPr lang="en-US" altLang="ko-KR" sz="1300" dirty="0"/>
              <a:t>(</a:t>
            </a:r>
            <a:r>
              <a:rPr lang="ko-KR" altLang="en-US" sz="1300" dirty="0"/>
              <a:t>단</a:t>
            </a:r>
            <a:r>
              <a:rPr lang="en-US" altLang="ko-KR" sz="1300" dirty="0"/>
              <a:t>, </a:t>
            </a:r>
            <a:r>
              <a:rPr lang="ko-KR" altLang="en-US" sz="1300" dirty="0"/>
              <a:t>관계법령 위반에 따른 수사조사 등일 진행중인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경우에는 해당 수사 조사 종료시까지</a:t>
            </a:r>
            <a:r>
              <a:rPr lang="en-US" altLang="ko-KR" sz="1300" dirty="0"/>
              <a:t>) </a:t>
            </a:r>
            <a:r>
              <a:rPr lang="ko-KR" altLang="en-US" sz="1300" dirty="0"/>
              <a:t>보유 근거 정보 주체 동의 회사는 이용자의 개인정보를 제</a:t>
            </a:r>
            <a:r>
              <a:rPr lang="en-US" altLang="ko-KR" sz="1300" dirty="0"/>
              <a:t>1</a:t>
            </a:r>
            <a:r>
              <a:rPr lang="ko-KR" altLang="en-US" sz="1300" dirty="0"/>
              <a:t>조</a:t>
            </a:r>
            <a:r>
              <a:rPr lang="en-US" altLang="ko-KR" sz="1300" dirty="0"/>
              <a:t>(</a:t>
            </a:r>
            <a:r>
              <a:rPr lang="ko-KR" altLang="en-US" sz="1300" dirty="0"/>
              <a:t>개인정보의 처리 목적</a:t>
            </a:r>
            <a:r>
              <a:rPr lang="en-US" altLang="ko-KR" sz="1300" dirty="0"/>
              <a:t>)</a:t>
            </a:r>
            <a:r>
              <a:rPr lang="ko-KR" altLang="en-US" sz="1300" dirty="0"/>
              <a:t>에서 명시한 범위 내에서만 처리하며</a:t>
            </a:r>
            <a:r>
              <a:rPr lang="en-US" altLang="ko-KR" sz="1300" dirty="0"/>
              <a:t>, </a:t>
            </a:r>
            <a:r>
              <a:rPr lang="ko-KR" altLang="en-US" sz="1300" dirty="0"/>
              <a:t>정보 주체의 동의</a:t>
            </a:r>
            <a:r>
              <a:rPr lang="en-US" altLang="ko-KR" sz="1300" dirty="0"/>
              <a:t>, </a:t>
            </a:r>
            <a:r>
              <a:rPr lang="ko-KR" altLang="en-US" sz="1300" dirty="0"/>
              <a:t>법률의 특별한 규정 등 개인정보보호법 제</a:t>
            </a:r>
            <a:r>
              <a:rPr lang="en-US" altLang="ko-KR" sz="1300" dirty="0"/>
              <a:t>17</a:t>
            </a:r>
            <a:r>
              <a:rPr lang="ko-KR" altLang="en-US" sz="1300" dirty="0"/>
              <a:t>조 및 제</a:t>
            </a:r>
            <a:r>
              <a:rPr lang="en-US" altLang="ko-KR" sz="1300" dirty="0"/>
              <a:t>18</a:t>
            </a:r>
            <a:r>
              <a:rPr lang="ko-KR" altLang="en-US" sz="1300" dirty="0"/>
              <a:t>조에 해당하는 경우에만 개인정보를 제</a:t>
            </a:r>
            <a:r>
              <a:rPr lang="en-US" altLang="ko-KR" sz="1300" dirty="0"/>
              <a:t>3</a:t>
            </a:r>
            <a:r>
              <a:rPr lang="ko-KR" altLang="en-US" sz="1300" dirty="0"/>
              <a:t>자에게 제공합니다</a:t>
            </a:r>
            <a:r>
              <a:rPr lang="en-US" altLang="ko-KR" sz="1300" dirty="0"/>
              <a:t>. 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7B3C8C8A-E6BA-DE51-63CE-6ED5BFBA14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8662832"/>
              </p:ext>
            </p:extLst>
          </p:nvPr>
        </p:nvGraphicFramePr>
        <p:xfrm>
          <a:off x="245660" y="5191919"/>
          <a:ext cx="6687287" cy="1923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527">
                  <a:extLst>
                    <a:ext uri="{9D8B030D-6E8A-4147-A177-3AD203B41FA5}">
                      <a16:colId xmlns:a16="http://schemas.microsoft.com/office/drawing/2014/main" val="2646668933"/>
                    </a:ext>
                  </a:extLst>
                </a:gridCol>
                <a:gridCol w="2250247">
                  <a:extLst>
                    <a:ext uri="{9D8B030D-6E8A-4147-A177-3AD203B41FA5}">
                      <a16:colId xmlns:a16="http://schemas.microsoft.com/office/drawing/2014/main" val="3393532827"/>
                    </a:ext>
                  </a:extLst>
                </a:gridCol>
                <a:gridCol w="1352910">
                  <a:extLst>
                    <a:ext uri="{9D8B030D-6E8A-4147-A177-3AD203B41FA5}">
                      <a16:colId xmlns:a16="http://schemas.microsoft.com/office/drawing/2014/main" val="2003548900"/>
                    </a:ext>
                  </a:extLst>
                </a:gridCol>
                <a:gridCol w="1836091">
                  <a:extLst>
                    <a:ext uri="{9D8B030D-6E8A-4147-A177-3AD203B41FA5}">
                      <a16:colId xmlns:a16="http://schemas.microsoft.com/office/drawing/2014/main" val="4246662702"/>
                    </a:ext>
                  </a:extLst>
                </a:gridCol>
                <a:gridCol w="670512">
                  <a:extLst>
                    <a:ext uri="{9D8B030D-6E8A-4147-A177-3AD203B41FA5}">
                      <a16:colId xmlns:a16="http://schemas.microsoft.com/office/drawing/2014/main" val="29419701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항목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구분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수집목적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수집항목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보유 및 이용기간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보유</a:t>
                      </a:r>
                      <a:endParaRPr lang="en-US" altLang="ko-KR" dirty="0"/>
                    </a:p>
                    <a:p>
                      <a:pPr algn="ctr" latinLnBrk="1"/>
                      <a:r>
                        <a:rPr lang="ko-KR" altLang="en-US" dirty="0"/>
                        <a:t>근거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382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/>
                        <a:t>필수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/>
                        <a:t>문의하기 </a:t>
                      </a:r>
                      <a:r>
                        <a:rPr lang="en-US" altLang="ko-KR" dirty="0"/>
                        <a:t>: </a:t>
                      </a:r>
                      <a:r>
                        <a:rPr lang="ko-KR" altLang="en-US" dirty="0"/>
                        <a:t>문의에 대한 답변 제공 및 현황관리</a:t>
                      </a:r>
                      <a:endParaRPr lang="en-US" altLang="ko-KR" dirty="0"/>
                    </a:p>
                    <a:p>
                      <a:pPr marL="285750" indent="-285750" latinLnBrk="1"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dirty="0"/>
                        <a:t>사이버신문고 </a:t>
                      </a:r>
                      <a:r>
                        <a:rPr lang="en-US" altLang="ko-KR" dirty="0"/>
                        <a:t>: </a:t>
                      </a:r>
                      <a:r>
                        <a:rPr lang="ko-KR" altLang="en-US" dirty="0"/>
                        <a:t>부정제보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제보 민원에 대한 처리 및 결과 회신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이름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이메일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연락처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회사명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생년월일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휴대폰번호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5</a:t>
                      </a:r>
                      <a:r>
                        <a:rPr lang="ko-KR" altLang="en-US" dirty="0"/>
                        <a:t>년 </a:t>
                      </a:r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단</a:t>
                      </a:r>
                      <a:r>
                        <a:rPr lang="en-US" altLang="ko-KR" dirty="0"/>
                        <a:t>, </a:t>
                      </a:r>
                      <a:r>
                        <a:rPr lang="ko-KR" altLang="en-US" dirty="0"/>
                        <a:t>관계법령 위반에 따른 수사조사 등일 진행 </a:t>
                      </a:r>
                      <a:r>
                        <a:rPr lang="ko-KR" altLang="en-US" dirty="0" err="1"/>
                        <a:t>중인경우에는</a:t>
                      </a:r>
                      <a:r>
                        <a:rPr lang="ko-KR" altLang="en-US" dirty="0"/>
                        <a:t> 해당 수사 조사 종료시까지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/>
                        <a:t>정보 주체 동의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7047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8230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3/5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4D2941-3D2A-7CC0-09F4-A32E7136455C}"/>
              </a:ext>
            </a:extLst>
          </p:cNvPr>
          <p:cNvSpPr txBox="1"/>
          <p:nvPr/>
        </p:nvSpPr>
        <p:spPr>
          <a:xfrm>
            <a:off x="158039" y="571820"/>
            <a:ext cx="7096836" cy="90621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5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이용자와 법정대리인의 권리</a:t>
            </a:r>
            <a:r>
              <a:rPr lang="en-US" altLang="ko-KR" sz="1300" dirty="0"/>
              <a:t>·</a:t>
            </a:r>
            <a:r>
              <a:rPr lang="ko-KR" altLang="en-US" sz="1300" dirty="0"/>
              <a:t>의무 및 행사 방법</a:t>
            </a:r>
            <a:r>
              <a:rPr lang="en-US" altLang="ko-KR" sz="1300" dirty="0"/>
              <a:t>]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① </a:t>
            </a:r>
            <a:r>
              <a:rPr lang="ko-KR" altLang="en-US" sz="1300" dirty="0"/>
              <a:t>이용자는 회사 홈페이지에 대해 언제든지 개인정보 열람</a:t>
            </a:r>
            <a:r>
              <a:rPr lang="en-US" altLang="ko-KR" sz="1300" dirty="0"/>
              <a:t>·</a:t>
            </a:r>
            <a:r>
              <a:rPr lang="ko-KR" altLang="en-US" sz="1300" dirty="0"/>
              <a:t>정정</a:t>
            </a:r>
            <a:r>
              <a:rPr lang="en-US" altLang="ko-KR" sz="1300" dirty="0"/>
              <a:t>·</a:t>
            </a:r>
            <a:r>
              <a:rPr lang="ko-KR" altLang="en-US" sz="1300" dirty="0"/>
              <a:t>삭제</a:t>
            </a:r>
            <a:r>
              <a:rPr lang="en-US" altLang="ko-KR" sz="1300" dirty="0"/>
              <a:t>·</a:t>
            </a:r>
            <a:r>
              <a:rPr lang="ko-KR" altLang="en-US" sz="1300" dirty="0"/>
              <a:t>처리정지 요구 등의 권리를 행사할 수 있습니다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 err="1"/>
              <a:t>제①항에</a:t>
            </a:r>
            <a:r>
              <a:rPr lang="ko-KR" altLang="en-US" sz="1300" dirty="0"/>
              <a:t> 따른 권리 행사는 회사에 대해 개인정보보호법 시행령 제</a:t>
            </a:r>
            <a:r>
              <a:rPr lang="en-US" altLang="ko-KR" sz="1300" dirty="0"/>
              <a:t>41</a:t>
            </a:r>
            <a:r>
              <a:rPr lang="ko-KR" altLang="en-US" sz="1300" dirty="0"/>
              <a:t>조제</a:t>
            </a:r>
            <a:r>
              <a:rPr lang="en-US" altLang="ko-KR" sz="1300" dirty="0"/>
              <a:t>1</a:t>
            </a:r>
            <a:r>
              <a:rPr lang="ko-KR" altLang="en-US" sz="1300" dirty="0"/>
              <a:t>항에 따라 서면</a:t>
            </a:r>
            <a:r>
              <a:rPr lang="en-US" altLang="ko-KR" sz="1300" dirty="0"/>
              <a:t>, </a:t>
            </a:r>
            <a:r>
              <a:rPr lang="ko-KR" altLang="en-US" sz="1300" dirty="0"/>
              <a:t>전자우편</a:t>
            </a:r>
            <a:r>
              <a:rPr lang="en-US" altLang="ko-KR" sz="1300" dirty="0"/>
              <a:t>, </a:t>
            </a:r>
            <a:r>
              <a:rPr lang="ko-KR" altLang="en-US" sz="1300" dirty="0"/>
              <a:t>전송</a:t>
            </a:r>
            <a:r>
              <a:rPr lang="en-US" altLang="ko-KR" sz="1300" dirty="0"/>
              <a:t>(FAX) </a:t>
            </a:r>
            <a:r>
              <a:rPr lang="ko-KR" altLang="en-US" sz="1300" dirty="0"/>
              <a:t>등을 통하여 하실 수 있으며 회사는 이에 대해 지체 없이 조치하겠습니다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③ </a:t>
            </a:r>
            <a:r>
              <a:rPr lang="ko-KR" altLang="en-US" sz="1300" dirty="0" err="1"/>
              <a:t>제①항에</a:t>
            </a:r>
            <a:r>
              <a:rPr lang="ko-KR" altLang="en-US" sz="1300" dirty="0"/>
              <a:t> 따른 권리행사는 이용자의 법정대리인이나 위임을 받은 자 등 대리인을 통하여 하실 수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이 경우 </a:t>
            </a:r>
            <a:r>
              <a:rPr lang="en-US" altLang="ko-KR" sz="1300" dirty="0"/>
              <a:t>"</a:t>
            </a:r>
            <a:r>
              <a:rPr lang="ko-KR" altLang="en-US" sz="1300" dirty="0"/>
              <a:t>개인정보 처리 방법에 관한 고시</a:t>
            </a:r>
            <a:r>
              <a:rPr lang="en-US" altLang="ko-KR" sz="1300" dirty="0"/>
              <a:t>(</a:t>
            </a:r>
            <a:r>
              <a:rPr lang="ko-KR" altLang="en-US" sz="1300" dirty="0"/>
              <a:t>제</a:t>
            </a:r>
            <a:r>
              <a:rPr lang="en-US" altLang="ko-KR" sz="1300" dirty="0"/>
              <a:t>2020-7</a:t>
            </a:r>
            <a:r>
              <a:rPr lang="ko-KR" altLang="en-US" sz="1300" dirty="0"/>
              <a:t>호</a:t>
            </a:r>
            <a:r>
              <a:rPr lang="en-US" altLang="ko-KR" sz="1300" dirty="0"/>
              <a:t>)" </a:t>
            </a:r>
            <a:r>
              <a:rPr lang="ko-KR" altLang="en-US" sz="1300" dirty="0"/>
              <a:t>별지 제</a:t>
            </a:r>
            <a:r>
              <a:rPr lang="en-US" altLang="ko-KR" sz="1300" dirty="0"/>
              <a:t>11</a:t>
            </a:r>
            <a:r>
              <a:rPr lang="ko-KR" altLang="en-US" sz="1300" dirty="0"/>
              <a:t>호 서식에 따른 위임장을 제출하셔야 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④ </a:t>
            </a:r>
            <a:r>
              <a:rPr lang="ko-KR" altLang="en-US" sz="1300" dirty="0"/>
              <a:t>개인정보 열람 및 처리 정지 요구는 개인정보보호법 제</a:t>
            </a:r>
            <a:r>
              <a:rPr lang="en-US" altLang="ko-KR" sz="1300" dirty="0"/>
              <a:t>35</a:t>
            </a:r>
            <a:r>
              <a:rPr lang="ko-KR" altLang="en-US" sz="1300" dirty="0"/>
              <a:t>조 제</a:t>
            </a:r>
            <a:r>
              <a:rPr lang="en-US" altLang="ko-KR" sz="1300" dirty="0"/>
              <a:t>4</a:t>
            </a:r>
            <a:r>
              <a:rPr lang="ko-KR" altLang="en-US" sz="1300" dirty="0"/>
              <a:t>항</a:t>
            </a:r>
            <a:r>
              <a:rPr lang="en-US" altLang="ko-KR" sz="1300" dirty="0"/>
              <a:t>, </a:t>
            </a:r>
            <a:r>
              <a:rPr lang="ko-KR" altLang="en-US" sz="1300" dirty="0"/>
              <a:t>제</a:t>
            </a:r>
            <a:r>
              <a:rPr lang="en-US" altLang="ko-KR" sz="1300" dirty="0"/>
              <a:t>37</a:t>
            </a:r>
            <a:r>
              <a:rPr lang="ko-KR" altLang="en-US" sz="1300" dirty="0"/>
              <a:t>조 제</a:t>
            </a:r>
            <a:r>
              <a:rPr lang="en-US" altLang="ko-KR" sz="1300" dirty="0"/>
              <a:t>2</a:t>
            </a:r>
            <a:r>
              <a:rPr lang="ko-KR" altLang="en-US" sz="1300" dirty="0"/>
              <a:t>항에 의하여 정보주체의 권리가 제한될 수 있습니다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⑤ </a:t>
            </a:r>
            <a:r>
              <a:rPr lang="ko-KR" altLang="en-US" sz="1300" dirty="0"/>
              <a:t>개인정보의 정정 및 삭제 요구는 다른 법령에서 그 개인정보가 수집대상으로 명시되어 있는 경우에는 그 삭제를 요구할 수 없습니다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⑥ </a:t>
            </a:r>
            <a:r>
              <a:rPr lang="ko-KR" altLang="en-US" sz="1300" dirty="0"/>
              <a:t>회사는 정보주체 권리에 따른 열람의 요구</a:t>
            </a:r>
            <a:r>
              <a:rPr lang="en-US" altLang="ko-KR" sz="1300" dirty="0"/>
              <a:t>, </a:t>
            </a:r>
            <a:r>
              <a:rPr lang="ko-KR" altLang="en-US" sz="1300" dirty="0"/>
              <a:t>정정</a:t>
            </a:r>
            <a:r>
              <a:rPr lang="en-US" altLang="ko-KR" sz="1300" dirty="0"/>
              <a:t>·</a:t>
            </a:r>
            <a:r>
              <a:rPr lang="ko-KR" altLang="en-US" sz="1300" dirty="0"/>
              <a:t>삭제의 요구</a:t>
            </a:r>
            <a:r>
              <a:rPr lang="en-US" altLang="ko-KR" sz="1300" dirty="0"/>
              <a:t>, </a:t>
            </a:r>
            <a:r>
              <a:rPr lang="ko-KR" altLang="en-US" sz="1300" dirty="0"/>
              <a:t>처리 정지의 요구 시 열람 등 요구를 한 자가 본인이거나 정당한 대리인인지를 확인합니다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6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개인정보의 파기</a:t>
            </a:r>
            <a:r>
              <a:rPr lang="en-US" altLang="ko-KR" sz="1300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① ‘</a:t>
            </a:r>
            <a:r>
              <a:rPr lang="ko-KR" altLang="en-US" sz="1300" dirty="0" err="1"/>
              <a:t>회사’는</a:t>
            </a:r>
            <a:r>
              <a:rPr lang="ko-KR" altLang="en-US" sz="1300" dirty="0"/>
              <a:t> 개인정보 보유기간의 경과</a:t>
            </a:r>
            <a:r>
              <a:rPr lang="en-US" altLang="ko-KR" sz="1300" dirty="0"/>
              <a:t>, </a:t>
            </a:r>
            <a:r>
              <a:rPr lang="ko-KR" altLang="en-US" sz="1300" dirty="0"/>
              <a:t>처리목적 달성 등 개인정보가 불필요하게 되었을 때에는 지체 없이 해당 개인정보를 파기합니다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② </a:t>
            </a:r>
            <a:r>
              <a:rPr lang="ko-KR" altLang="en-US" sz="1300" dirty="0"/>
              <a:t>정보주체로부터 동의 받은 개인정보 보유기간이 경과하거나 처리목적이 달성되었음에도 불구하고 다른 법령에 따라 개인정보를 계속 보존하여야 하는 경우에는</a:t>
            </a:r>
            <a:r>
              <a:rPr lang="en-US" altLang="ko-KR" sz="1300" dirty="0"/>
              <a:t>, </a:t>
            </a:r>
            <a:r>
              <a:rPr lang="ko-KR" altLang="en-US" sz="1300" dirty="0"/>
              <a:t>해당 개인정보를 별도의 데이터베이스</a:t>
            </a:r>
            <a:r>
              <a:rPr lang="en-US" altLang="ko-KR" sz="1300" dirty="0"/>
              <a:t>(DB)</a:t>
            </a:r>
            <a:r>
              <a:rPr lang="ko-KR" altLang="en-US" sz="1300" dirty="0"/>
              <a:t>로 옮기거나 보관 장소를 달리하여 보존합니다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③ </a:t>
            </a:r>
            <a:r>
              <a:rPr lang="ko-KR" altLang="en-US" sz="1300" dirty="0"/>
              <a:t>개인정보 파기의 절차 및 방법은 다음과 같습니다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파기절차 </a:t>
            </a:r>
            <a:r>
              <a:rPr lang="en-US" altLang="ko-KR" sz="1300" dirty="0"/>
              <a:t>: ‘</a:t>
            </a:r>
            <a:r>
              <a:rPr lang="ko-KR" altLang="en-US" sz="1300" dirty="0" err="1"/>
              <a:t>회사’는</a:t>
            </a:r>
            <a:r>
              <a:rPr lang="ko-KR" altLang="en-US" sz="1300" dirty="0"/>
              <a:t> 파기 사유가 발생한 개인정보를 선정하고</a:t>
            </a:r>
            <a:r>
              <a:rPr lang="en-US" altLang="ko-KR" sz="1300" dirty="0"/>
              <a:t>, ‘</a:t>
            </a:r>
            <a:r>
              <a:rPr lang="ko-KR" altLang="en-US" sz="1300" dirty="0" err="1"/>
              <a:t>회사’의</a:t>
            </a:r>
            <a:r>
              <a:rPr lang="ko-KR" altLang="en-US" sz="1300" dirty="0"/>
              <a:t> 개인정보 보호책임자의 승인을 받아 개인정보를 파기 합니다</a:t>
            </a:r>
            <a:r>
              <a:rPr lang="en-US" altLang="ko-KR" sz="1300" dirty="0"/>
              <a:t>. </a:t>
            </a:r>
            <a:r>
              <a:rPr lang="ko-KR" altLang="en-US" sz="1300" dirty="0"/>
              <a:t>파기방법 </a:t>
            </a:r>
            <a:r>
              <a:rPr lang="en-US" altLang="ko-KR" sz="1300" dirty="0"/>
              <a:t>: ‘</a:t>
            </a:r>
            <a:r>
              <a:rPr lang="ko-KR" altLang="en-US" sz="1300" dirty="0" err="1"/>
              <a:t>회사’는</a:t>
            </a:r>
            <a:r>
              <a:rPr lang="ko-KR" altLang="en-US" sz="1300" dirty="0"/>
              <a:t> 전자적 파일 형태로 기록</a:t>
            </a:r>
            <a:r>
              <a:rPr lang="en-US" altLang="ko-KR" sz="1300" dirty="0"/>
              <a:t>/</a:t>
            </a:r>
            <a:r>
              <a:rPr lang="ko-KR" altLang="en-US" sz="1300" dirty="0"/>
              <a:t>저장된 개인정보는 기록을 재생할 수 없도록 파기하며</a:t>
            </a:r>
            <a:r>
              <a:rPr lang="en-US" altLang="ko-KR" sz="1300" dirty="0"/>
              <a:t>, </a:t>
            </a:r>
            <a:r>
              <a:rPr lang="ko-KR" altLang="en-US" sz="1300" dirty="0"/>
              <a:t>종이 문서 에 기록</a:t>
            </a:r>
            <a:r>
              <a:rPr lang="en-US" altLang="ko-KR" sz="1300" dirty="0"/>
              <a:t>/</a:t>
            </a:r>
            <a:r>
              <a:rPr lang="ko-KR" altLang="en-US" sz="1300" dirty="0"/>
              <a:t>저장된 개인정보는 분쇄기로 분쇄하거나 소각하여 파기합니다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7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개인정보의 안전성 확보조치</a:t>
            </a:r>
            <a:r>
              <a:rPr lang="en-US" altLang="ko-KR" sz="1300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관리적 조치 </a:t>
            </a:r>
            <a:r>
              <a:rPr lang="en-US" altLang="ko-KR" sz="1300" dirty="0"/>
              <a:t>: </a:t>
            </a:r>
            <a:r>
              <a:rPr lang="ko-KR" altLang="en-US" sz="1300" dirty="0"/>
              <a:t>내부관리계획 수립</a:t>
            </a:r>
            <a:r>
              <a:rPr lang="en-US" altLang="ko-KR" sz="1300" dirty="0"/>
              <a:t>/</a:t>
            </a:r>
            <a:r>
              <a:rPr lang="ko-KR" altLang="en-US" sz="1300" dirty="0"/>
              <a:t>시행</a:t>
            </a:r>
            <a:r>
              <a:rPr lang="en-US" altLang="ko-KR" sz="1300" dirty="0"/>
              <a:t>, </a:t>
            </a:r>
            <a:r>
              <a:rPr lang="ko-KR" altLang="en-US" sz="1300" dirty="0"/>
              <a:t>정기적 직원 교육 등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기술적 조치 </a:t>
            </a:r>
            <a:r>
              <a:rPr lang="en-US" altLang="ko-KR" sz="1300" dirty="0"/>
              <a:t>: </a:t>
            </a:r>
            <a:r>
              <a:rPr lang="ko-KR" altLang="en-US" sz="1300" dirty="0"/>
              <a:t>개인정보처리시스템 등의 접근권한 관리</a:t>
            </a:r>
            <a:r>
              <a:rPr lang="en-US" altLang="ko-KR" sz="1300" dirty="0"/>
              <a:t>, </a:t>
            </a:r>
            <a:r>
              <a:rPr lang="ko-KR" altLang="en-US" sz="1300" dirty="0"/>
              <a:t>접근통제시스템 설치</a:t>
            </a:r>
            <a:r>
              <a:rPr lang="en-US" altLang="ko-KR" sz="1300" dirty="0"/>
              <a:t>, </a:t>
            </a:r>
            <a:r>
              <a:rPr lang="ko-KR" altLang="en-US" sz="1300" dirty="0"/>
              <a:t>고유식별정보 등의 암호화</a:t>
            </a:r>
            <a:r>
              <a:rPr lang="en-US" altLang="ko-KR" sz="1300" dirty="0"/>
              <a:t>, </a:t>
            </a:r>
            <a:r>
              <a:rPr lang="ko-KR" altLang="en-US" sz="1300" dirty="0"/>
              <a:t>보안 프로그램 설치 등</a:t>
            </a:r>
          </a:p>
        </p:txBody>
      </p:sp>
    </p:spTree>
    <p:extLst>
      <p:ext uri="{BB962C8B-B14F-4D97-AF65-F5344CB8AC3E}">
        <p14:creationId xmlns:p14="http://schemas.microsoft.com/office/powerpoint/2010/main" val="2293283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4/5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2FE77F-6210-11F6-7B19-BB542925B07A}"/>
              </a:ext>
            </a:extLst>
          </p:cNvPr>
          <p:cNvSpPr txBox="1"/>
          <p:nvPr/>
        </p:nvSpPr>
        <p:spPr>
          <a:xfrm>
            <a:off x="167730" y="750238"/>
            <a:ext cx="6919414" cy="8763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8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 자동 수집 장치의 설치</a:t>
            </a:r>
            <a:r>
              <a:rPr lang="en-US" altLang="ko-KR" sz="1300" dirty="0"/>
              <a:t>·</a:t>
            </a:r>
            <a:r>
              <a:rPr lang="ko-KR" altLang="en-US" sz="1300" dirty="0"/>
              <a:t>운영 및 거부에 관한 사항</a:t>
            </a:r>
            <a:r>
              <a:rPr lang="en-US" altLang="ko-KR" sz="1300" dirty="0"/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회사는 개인정보 처리에 관한 업무를 총괄해서 책임지고</a:t>
            </a:r>
            <a:r>
              <a:rPr lang="en-US" altLang="ko-KR" sz="1300" dirty="0"/>
              <a:t>, </a:t>
            </a:r>
            <a:r>
              <a:rPr lang="ko-KR" altLang="en-US" sz="1300" dirty="0"/>
              <a:t>개인정보처리와 관련한 정보주체의 불만처리 및 피해구제 등을 위하여 아래와 같이 개인정보 보호책임자를 지정하고 있습니다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9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 보호 책임자</a:t>
            </a:r>
            <a:r>
              <a:rPr lang="en-US" altLang="ko-KR" sz="1300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회사는 개인정보 처리에 관한 업무를 총괄해서 책임지고</a:t>
            </a:r>
            <a:r>
              <a:rPr lang="en-US" altLang="ko-KR" sz="1300" dirty="0"/>
              <a:t>, </a:t>
            </a:r>
            <a:r>
              <a:rPr lang="ko-KR" altLang="en-US" sz="1300" dirty="0"/>
              <a:t>개인정보처리와 관련한 정보주체의 불만처리 및 피해구제 등을 위하여 아래와 같이 개인정보 보호책임자를 지정하고 있으며</a:t>
            </a:r>
            <a:r>
              <a:rPr lang="en-US" altLang="ko-KR" sz="1300" dirty="0"/>
              <a:t>, </a:t>
            </a:r>
            <a:r>
              <a:rPr lang="ko-KR" altLang="en-US" sz="1300" dirty="0"/>
              <a:t>이용자께서는 회사의 서비스를 이용하시면서 발생한 모든 개인정보 보호 관련 문의</a:t>
            </a:r>
            <a:r>
              <a:rPr lang="en-US" altLang="ko-KR" sz="1300" dirty="0"/>
              <a:t>, </a:t>
            </a:r>
            <a:r>
              <a:rPr lang="ko-KR" altLang="en-US" sz="1300" dirty="0"/>
              <a:t>불만처리</a:t>
            </a:r>
            <a:r>
              <a:rPr lang="en-US" altLang="ko-KR" sz="1300" dirty="0"/>
              <a:t>, </a:t>
            </a:r>
            <a:r>
              <a:rPr lang="ko-KR" altLang="en-US" sz="1300" dirty="0"/>
              <a:t>피해구제 등에 관한 사항을 개인정보 보호 책임자에게 문의하실 수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회사는 정보주체의 문의에 대해 지체없이 답변 및 처리해드릴 것입니다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개인정보 보호 책임자 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성 명 </a:t>
            </a:r>
            <a:r>
              <a:rPr lang="en-US" altLang="ko-KR" sz="1300" dirty="0"/>
              <a:t>: </a:t>
            </a:r>
            <a:r>
              <a:rPr lang="ko-KR" altLang="en-US" sz="1300" dirty="0"/>
              <a:t>양민아 연락처 </a:t>
            </a:r>
            <a:r>
              <a:rPr lang="en-US" altLang="ko-KR" sz="1300" dirty="0"/>
              <a:t>: 062-956-0089 / </a:t>
            </a:r>
            <a:r>
              <a:rPr lang="en-US" altLang="ko-KR" sz="1300" dirty="0">
                <a:hlinkClick r:id="rId3"/>
              </a:rPr>
              <a:t>ed-0089@daum.net</a:t>
            </a: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r>
              <a:rPr lang="ko-KR" altLang="en-US" sz="1300" dirty="0"/>
              <a:t>제</a:t>
            </a:r>
            <a:r>
              <a:rPr lang="en-US" altLang="ko-KR" sz="1300" dirty="0"/>
              <a:t>10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권익 침해 구제 방법</a:t>
            </a:r>
            <a:r>
              <a:rPr lang="en-US" altLang="ko-KR" sz="1300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이용자는 개인정보 침해로 인한 구제를 받기 위하여 개인정보 분쟁조정위원회</a:t>
            </a:r>
            <a:r>
              <a:rPr lang="en-US" altLang="ko-KR" sz="1300" dirty="0"/>
              <a:t>, </a:t>
            </a:r>
            <a:r>
              <a:rPr lang="ko-KR" altLang="en-US" sz="1300" dirty="0"/>
              <a:t>한국인터넷진흥원 개인정보침해신고 센터 등에 분쟁 해결이나 상담 등을 신청할 수 있습니다</a:t>
            </a:r>
            <a:r>
              <a:rPr lang="en-US" altLang="ko-KR" sz="1300" dirty="0"/>
              <a:t>. </a:t>
            </a:r>
            <a:r>
              <a:rPr lang="ko-KR" altLang="en-US" sz="1300" dirty="0"/>
              <a:t>이 밖에 기타 개인정보 침해의 신고</a:t>
            </a:r>
            <a:r>
              <a:rPr lang="en-US" altLang="ko-KR" sz="1300" dirty="0"/>
              <a:t>, </a:t>
            </a:r>
            <a:r>
              <a:rPr lang="ko-KR" altLang="en-US" sz="1300" dirty="0"/>
              <a:t>상담에 대하여는 아래 의 기관에 문의하시기 바랍니다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개인정보분쟁조정위원회 </a:t>
            </a:r>
            <a:r>
              <a:rPr lang="en-US" altLang="ko-KR" sz="1300" dirty="0"/>
              <a:t>: (</a:t>
            </a:r>
            <a:r>
              <a:rPr lang="ko-KR" altLang="en-US" sz="1300" dirty="0"/>
              <a:t>국번없이</a:t>
            </a:r>
            <a:r>
              <a:rPr lang="en-US" altLang="ko-KR" sz="1300" dirty="0"/>
              <a:t>) 1833-6972 (www.kopico.go.kr)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개인정보침해신고센터 </a:t>
            </a:r>
            <a:r>
              <a:rPr lang="en-US" altLang="ko-KR" sz="1300" dirty="0"/>
              <a:t>: (</a:t>
            </a:r>
            <a:r>
              <a:rPr lang="ko-KR" altLang="en-US" sz="1300" dirty="0"/>
              <a:t>국번없이</a:t>
            </a:r>
            <a:r>
              <a:rPr lang="en-US" altLang="ko-KR" sz="1300" dirty="0"/>
              <a:t>) 118 (privacy.kisa.or.kr)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대검찰청 </a:t>
            </a:r>
            <a:r>
              <a:rPr lang="en-US" altLang="ko-KR" sz="1300" dirty="0"/>
              <a:t>: (</a:t>
            </a:r>
            <a:r>
              <a:rPr lang="ko-KR" altLang="en-US" sz="1300" dirty="0"/>
              <a:t>국번없이</a:t>
            </a:r>
            <a:r>
              <a:rPr lang="en-US" altLang="ko-KR" sz="1300" dirty="0"/>
              <a:t>) 1301 (www.spo.go.kr)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경찰청 </a:t>
            </a:r>
            <a:r>
              <a:rPr lang="en-US" altLang="ko-KR" sz="1300" dirty="0"/>
              <a:t>: (</a:t>
            </a:r>
            <a:r>
              <a:rPr lang="ko-KR" altLang="en-US" sz="1300" dirty="0"/>
              <a:t>국번없이</a:t>
            </a:r>
            <a:r>
              <a:rPr lang="en-US" altLang="ko-KR" sz="1300" dirty="0"/>
              <a:t>) 182 (cyberbureau.police.go.kr)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개인정보 보호법 제</a:t>
            </a:r>
            <a:r>
              <a:rPr lang="en-US" altLang="ko-KR" sz="1300" dirty="0"/>
              <a:t>35</a:t>
            </a:r>
            <a:r>
              <a:rPr lang="ko-KR" altLang="en-US" sz="1300" dirty="0"/>
              <a:t>조</a:t>
            </a:r>
            <a:r>
              <a:rPr lang="en-US" altLang="ko-KR" sz="1300" dirty="0"/>
              <a:t>(</a:t>
            </a:r>
            <a:r>
              <a:rPr lang="ko-KR" altLang="en-US" sz="1300" dirty="0"/>
              <a:t>개인정보의 열람</a:t>
            </a:r>
            <a:r>
              <a:rPr lang="en-US" altLang="ko-KR" sz="1300" dirty="0"/>
              <a:t>), </a:t>
            </a:r>
            <a:r>
              <a:rPr lang="ko-KR" altLang="en-US" sz="1300" dirty="0"/>
              <a:t>제</a:t>
            </a:r>
            <a:r>
              <a:rPr lang="en-US" altLang="ko-KR" sz="1300" dirty="0"/>
              <a:t>36</a:t>
            </a:r>
            <a:r>
              <a:rPr lang="ko-KR" altLang="en-US" sz="1300" dirty="0"/>
              <a:t>조</a:t>
            </a:r>
            <a:r>
              <a:rPr lang="en-US" altLang="ko-KR" sz="1300" dirty="0"/>
              <a:t>(</a:t>
            </a:r>
            <a:r>
              <a:rPr lang="ko-KR" altLang="en-US" sz="1300" dirty="0"/>
              <a:t>개인정보의 정정</a:t>
            </a:r>
            <a:r>
              <a:rPr lang="en-US" altLang="ko-KR" sz="1300" dirty="0"/>
              <a:t>·</a:t>
            </a:r>
            <a:r>
              <a:rPr lang="ko-KR" altLang="en-US" sz="1300" dirty="0"/>
              <a:t>삭제</a:t>
            </a:r>
            <a:r>
              <a:rPr lang="en-US" altLang="ko-KR" sz="1300" dirty="0"/>
              <a:t>), </a:t>
            </a:r>
            <a:r>
              <a:rPr lang="ko-KR" altLang="en-US" sz="1300" dirty="0"/>
              <a:t>제</a:t>
            </a:r>
            <a:r>
              <a:rPr lang="en-US" altLang="ko-KR" sz="1300" dirty="0"/>
              <a:t>37</a:t>
            </a:r>
            <a:r>
              <a:rPr lang="ko-KR" altLang="en-US" sz="1300" dirty="0"/>
              <a:t>조</a:t>
            </a:r>
            <a:r>
              <a:rPr lang="en-US" altLang="ko-KR" sz="1300" dirty="0"/>
              <a:t>(</a:t>
            </a:r>
            <a:r>
              <a:rPr lang="ko-KR" altLang="en-US" sz="1300" dirty="0"/>
              <a:t>개인정보의 처리정지 등</a:t>
            </a:r>
            <a:r>
              <a:rPr lang="en-US" altLang="ko-KR" sz="1300" dirty="0"/>
              <a:t>)</a:t>
            </a:r>
            <a:r>
              <a:rPr lang="ko-KR" altLang="en-US" sz="1300" dirty="0"/>
              <a:t>의 규정 에 의한 요구에 대하여 공공기관의 장이 행한 처분 또는 부작위로 인하여 권리 또는 이익의 침해를 받은 자는 행정 심판법이 정하는 바에 따라 행정심판을 청구할 수 있습니다</a:t>
            </a:r>
            <a:r>
              <a:rPr lang="en-US" altLang="ko-KR" sz="13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300" dirty="0"/>
              <a:t> </a:t>
            </a:r>
            <a:endParaRPr lang="ko-KR" altLang="en-US" sz="1300" dirty="0"/>
          </a:p>
        </p:txBody>
      </p:sp>
    </p:spTree>
    <p:extLst>
      <p:ext uri="{BB962C8B-B14F-4D97-AF65-F5344CB8AC3E}">
        <p14:creationId xmlns:p14="http://schemas.microsoft.com/office/powerpoint/2010/main" val="1159475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로고">
            <a:extLst>
              <a:ext uri="{FF2B5EF4-FFF2-40B4-BE49-F238E27FC236}">
                <a16:creationId xmlns:a16="http://schemas.microsoft.com/office/drawing/2014/main" id="{D4E03529-5EA8-7ADA-F1C4-3D8981781F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727" y="367953"/>
            <a:ext cx="1198687" cy="764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사각형: 둥근 대각선 방향 모서리 9">
            <a:extLst>
              <a:ext uri="{FF2B5EF4-FFF2-40B4-BE49-F238E27FC236}">
                <a16:creationId xmlns:a16="http://schemas.microsoft.com/office/drawing/2014/main" id="{87719E65-8F88-0D34-2FFB-FEB3EFF177DC}"/>
              </a:ext>
            </a:extLst>
          </p:cNvPr>
          <p:cNvSpPr/>
          <p:nvPr/>
        </p:nvSpPr>
        <p:spPr>
          <a:xfrm>
            <a:off x="1955667" y="9381569"/>
            <a:ext cx="3343540" cy="504825"/>
          </a:xfrm>
          <a:prstGeom prst="round2Diag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>
                <a:solidFill>
                  <a:schemeClr val="tx1"/>
                </a:solidFill>
              </a:rPr>
              <a:t>페이지 </a:t>
            </a:r>
            <a:r>
              <a:rPr lang="en-US" altLang="ko-KR" sz="1000" dirty="0">
                <a:solidFill>
                  <a:schemeClr val="tx1"/>
                </a:solidFill>
              </a:rPr>
              <a:t>5/5</a:t>
            </a:r>
            <a:endParaRPr lang="ko-KR" altLang="en-US" sz="1000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0E893-FACB-4412-75CC-86AB8F72F4BD}"/>
              </a:ext>
            </a:extLst>
          </p:cNvPr>
          <p:cNvSpPr txBox="1"/>
          <p:nvPr/>
        </p:nvSpPr>
        <p:spPr>
          <a:xfrm>
            <a:off x="362756" y="1279941"/>
            <a:ext cx="6892119" cy="24603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300" dirty="0"/>
              <a:t>※ </a:t>
            </a:r>
            <a:r>
              <a:rPr lang="ko-KR" altLang="en-US" sz="1300" dirty="0"/>
              <a:t>행정심판에 대해 자세한 사항은 중앙행정심판위원회</a:t>
            </a:r>
            <a:r>
              <a:rPr lang="en-US" altLang="ko-KR" sz="1300" dirty="0"/>
              <a:t>(www.simpan.go.kr) </a:t>
            </a:r>
            <a:r>
              <a:rPr lang="ko-KR" altLang="en-US" sz="1300" dirty="0"/>
              <a:t>홈페이지를 참고하시기 바랍니다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제</a:t>
            </a:r>
            <a:r>
              <a:rPr lang="en-US" altLang="ko-KR" sz="1300" dirty="0"/>
              <a:t>11</a:t>
            </a:r>
            <a:r>
              <a:rPr lang="ko-KR" altLang="en-US" sz="1300" dirty="0"/>
              <a:t>조 </a:t>
            </a:r>
            <a:r>
              <a:rPr lang="en-US" altLang="ko-KR" sz="1300" dirty="0"/>
              <a:t>[</a:t>
            </a:r>
            <a:r>
              <a:rPr lang="ko-KR" altLang="en-US" sz="1300" dirty="0"/>
              <a:t>개인정보 처리방침의 변경에 관한 사항</a:t>
            </a:r>
            <a:r>
              <a:rPr lang="en-US" altLang="ko-KR" sz="1300" dirty="0"/>
              <a:t>] </a:t>
            </a:r>
          </a:p>
          <a:p>
            <a:pPr>
              <a:lnSpc>
                <a:spcPct val="150000"/>
              </a:lnSpc>
            </a:pPr>
            <a:r>
              <a:rPr lang="ko-KR" altLang="en-US" sz="1300" dirty="0"/>
              <a:t>회사는 본 개인정보방침을 변경하는 경우 홈페이지를 통해 공지합니다</a:t>
            </a:r>
            <a:r>
              <a:rPr lang="en-US" altLang="ko-KR" sz="13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endParaRPr lang="en-US" altLang="ko-KR" sz="1300" dirty="0"/>
          </a:p>
          <a:p>
            <a:pPr>
              <a:lnSpc>
                <a:spcPct val="150000"/>
              </a:lnSpc>
            </a:pPr>
            <a:r>
              <a:rPr lang="ko-KR" altLang="en-US" sz="1300" dirty="0"/>
              <a:t>본 방침은 </a:t>
            </a:r>
            <a:r>
              <a:rPr lang="en-US" altLang="ko-KR" sz="1300" dirty="0"/>
              <a:t>2024</a:t>
            </a:r>
            <a:r>
              <a:rPr lang="ko-KR" altLang="en-US" sz="1300" dirty="0"/>
              <a:t>년 </a:t>
            </a:r>
            <a:r>
              <a:rPr lang="en-US" altLang="ko-KR" sz="1300" dirty="0"/>
              <a:t>3</a:t>
            </a:r>
            <a:r>
              <a:rPr lang="ko-KR" altLang="en-US" sz="1300" dirty="0"/>
              <a:t>월 </a:t>
            </a:r>
            <a:r>
              <a:rPr lang="en-US" altLang="ko-KR" sz="1300" dirty="0"/>
              <a:t>1</a:t>
            </a:r>
            <a:r>
              <a:rPr lang="ko-KR" altLang="en-US" sz="1300" dirty="0"/>
              <a:t>일부터 시행합니다</a:t>
            </a:r>
          </a:p>
        </p:txBody>
      </p:sp>
    </p:spTree>
    <p:extLst>
      <p:ext uri="{BB962C8B-B14F-4D97-AF65-F5344CB8AC3E}">
        <p14:creationId xmlns:p14="http://schemas.microsoft.com/office/powerpoint/2010/main" val="3936513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323</TotalTime>
  <Words>1005</Words>
  <Application>Microsoft Office PowerPoint</Application>
  <PresentationFormat>사용자 지정</PresentationFormat>
  <Paragraphs>88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Enc</dc:creator>
  <cp:lastModifiedBy>Enc</cp:lastModifiedBy>
  <cp:revision>7</cp:revision>
  <cp:lastPrinted>2025-09-02T05:50:09Z</cp:lastPrinted>
  <dcterms:created xsi:type="dcterms:W3CDTF">2025-08-29T04:12:04Z</dcterms:created>
  <dcterms:modified xsi:type="dcterms:W3CDTF">2025-09-02T05:56:45Z</dcterms:modified>
</cp:coreProperties>
</file>